
<file path=[Content_Types].xml><?xml version="1.0" encoding="utf-8"?>
<Types xmlns="http://schemas.openxmlformats.org/package/2006/content-types">
  <Override PartName="/_rels/.rels" ContentType="application/vnd.openxmlformats-package.relationships+xml"/>
  <Override PartName="/ppt/_rels/presentation.xml.rels" ContentType="application/vnd.openxmlformats-package.relationships+xml"/>
  <Override PartName="/ppt/notesSlides/notesSlide17.xml" ContentType="application/vnd.openxmlformats-officedocument.presentationml.notesSlide+xml"/>
  <Override PartName="/ppt/notesSlides/notesSlide16.xml" ContentType="application/vnd.openxmlformats-officedocument.presentationml.notesSlide+xml"/>
  <Override PartName="/ppt/notesSlides/notesSlide14.xml" ContentType="application/vnd.openxmlformats-officedocument.presentationml.notesSlide+xml"/>
  <Override PartName="/ppt/notesSlides/notesSlide12.xml" ContentType="application/vnd.openxmlformats-officedocument.presentationml.notesSlide+xml"/>
  <Override PartName="/ppt/notesSlides/notesSlide11.xml" ContentType="application/vnd.openxmlformats-officedocument.presentationml.notesSlide+xml"/>
  <Override PartName="/ppt/notesSlides/notesSlide19.xml" ContentType="application/vnd.openxmlformats-officedocument.presentationml.notesSlide+xml"/>
  <Override PartName="/ppt/notesSlides/notesSlide10.xml" ContentType="application/vnd.openxmlformats-officedocument.presentationml.notesSlide+xml"/>
  <Override PartName="/ppt/notesSlides/notesSlide15.xml" ContentType="application/vnd.openxmlformats-officedocument.presentationml.notesSlide+xml"/>
  <Override PartName="/ppt/notesSlides/notesSlide18.xml" ContentType="application/vnd.openxmlformats-officedocument.presentationml.notesSlide+xml"/>
  <Override PartName="/ppt/notesSlides/notesSlide9.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2.xml" ContentType="application/vnd.openxmlformats-officedocument.presentationml.notesSlide+xml"/>
  <Override PartName="/ppt/notesSlides/_rels/notesSlide16.xml.rels" ContentType="application/vnd.openxmlformats-package.relationships+xml"/>
  <Override PartName="/ppt/notesSlides/_rels/notesSlide15.xml.rels" ContentType="application/vnd.openxmlformats-package.relationships+xml"/>
  <Override PartName="/ppt/notesSlides/_rels/notesSlide17.xml.rels" ContentType="application/vnd.openxmlformats-package.relationships+xml"/>
  <Override PartName="/ppt/notesSlides/_rels/notesSlide13.xml.rels" ContentType="application/vnd.openxmlformats-package.relationships+xml"/>
  <Override PartName="/ppt/notesSlides/_rels/notesSlide12.xml.rels" ContentType="application/vnd.openxmlformats-package.relationships+xml"/>
  <Override PartName="/ppt/notesSlides/_rels/notesSlide19.xml.rels" ContentType="application/vnd.openxmlformats-package.relationships+xml"/>
  <Override PartName="/ppt/notesSlides/_rels/notesSlide14.xml.rels" ContentType="application/vnd.openxmlformats-package.relationships+xml"/>
  <Override PartName="/ppt/notesSlides/_rels/notesSlide11.xml.rels" ContentType="application/vnd.openxmlformats-package.relationships+xml"/>
  <Override PartName="/ppt/notesSlides/_rels/notesSlide10.xml.rels" ContentType="application/vnd.openxmlformats-package.relationships+xml"/>
  <Override PartName="/ppt/notesSlides/_rels/notesSlide7.xml.rels" ContentType="application/vnd.openxmlformats-package.relationships+xml"/>
  <Override PartName="/ppt/notesSlides/_rels/notesSlide6.xml.rels" ContentType="application/vnd.openxmlformats-package.relationships+xml"/>
  <Override PartName="/ppt/notesSlides/_rels/notesSlide5.xml.rels" ContentType="application/vnd.openxmlformats-package.relationships+xml"/>
  <Override PartName="/ppt/notesSlides/_rels/notesSlide9.xml.rels" ContentType="application/vnd.openxmlformats-package.relationships+xml"/>
  <Override PartName="/ppt/notesSlides/_rels/notesSlide18.xml.rels" ContentType="application/vnd.openxmlformats-package.relationships+xml"/>
  <Override PartName="/ppt/notesSlides/_rels/notesSlide4.xml.rels" ContentType="application/vnd.openxmlformats-package.relationships+xml"/>
  <Override PartName="/ppt/notesSlides/_rels/notesSlide2.xml.rels" ContentType="application/vnd.openxmlformats-package.relationships+xml"/>
  <Override PartName="/ppt/notesSlides/_rels/notesSlide1.xml.rels" ContentType="application/vnd.openxmlformats-package.relationships+xml"/>
  <Override PartName="/ppt/notesSlides/_rels/notesSlide8.xml.rels" ContentType="application/vnd.openxmlformats-package.relationships+xml"/>
  <Override PartName="/ppt/notesSlides/notesSlide6.xml" ContentType="application/vnd.openxmlformats-officedocument.presentationml.notesSlide+xml"/>
  <Override PartName="/ppt/notesSlides/notesSlide13.xml" ContentType="application/vnd.openxmlformats-officedocument.presentationml.notesSlide+xml"/>
  <Override PartName="/ppt/notesSlides/notesSlide1.xml" ContentType="application/vnd.openxmlformats-officedocument.presentationml.notesSlide+xml"/>
  <Override PartName="/ppt/slides/_rels/slide19.xml.rels" ContentType="application/vnd.openxmlformats-package.relationships+xml"/>
  <Override PartName="/ppt/slides/_rels/slide18.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20.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6.xml.rels" ContentType="application/vnd.openxmlformats-package.relationships+xml"/>
  <Override PartName="/ppt/slides/_rels/slide7.xml.rels" ContentType="application/vnd.openxmlformats-package.relationships+xml"/>
  <Override PartName="/ppt/slides/_rels/slide10.xml.rels" ContentType="application/vnd.openxmlformats-package.relationships+xml"/>
  <Override PartName="/ppt/slides/_rels/slide5.xml.rels" ContentType="application/vnd.openxmlformats-package.relationships+xml"/>
  <Override PartName="/ppt/slides/_rels/slide17.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2.xml.rels" ContentType="application/vnd.openxmlformats-package.relationships+xml"/>
  <Override PartName="/ppt/slides/_rels/slide1.xml.rels" ContentType="application/vnd.openxmlformats-package.relationships+xml"/>
  <Override PartName="/ppt/slides/slide20.xml" ContentType="application/vnd.openxmlformats-officedocument.presentationml.slide+xml"/>
  <Override PartName="/ppt/slides/slide1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3.xml" ContentType="application/vnd.openxmlformats-officedocument.presentationml.slide+xml"/>
  <Override PartName="/ppt/slides/slide11.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2.xml" ContentType="application/vnd.openxmlformats-officedocument.presentationml.slide+xml"/>
  <Override PartName="/ppt/slides/slide8.xml" ContentType="application/vnd.openxmlformats-officedocument.presentationml.slide+xml"/>
  <Override PartName="/ppt/slides/slide7.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1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6.xml" ContentType="application/vnd.openxmlformats-officedocument.presentationml.slide+xml"/>
  <Override PartName="/ppt/slides/slide15.xml" ContentType="application/vnd.openxmlformats-officedocument.presentationml.slide+xml"/>
  <Override PartName="/ppt/slides/slide1.xml" ContentType="application/vnd.openxmlformats-officedocument.presentationml.slide+xml"/>
  <Override PartName="/ppt/notesMasters/_rels/notesMaster1.xml.rels" ContentType="application/vnd.openxmlformats-package.relationships+xml"/>
  <Override PartName="/ppt/notesMasters/notesMaster1.xml" ContentType="application/vnd.openxmlformats-officedocument.presentationml.notesMaster+xml"/>
  <Override PartName="/ppt/slideLayouts/slideLayout24.xml" ContentType="application/vnd.openxmlformats-officedocument.presentationml.slideLayout+xml"/>
  <Override PartName="/ppt/slideLayouts/slideLayout22.xml" ContentType="application/vnd.openxmlformats-officedocument.presentationml.slideLayout+xml"/>
  <Override PartName="/ppt/slideLayouts/slideLayout21.xml" ContentType="application/vnd.openxmlformats-officedocument.presentationml.slideLayout+xml"/>
  <Override PartName="/ppt/slideLayouts/slideLayout23.xml" ContentType="application/vnd.openxmlformats-officedocument.presentationml.slideLayout+xml"/>
  <Override PartName="/ppt/slideLayouts/slideLayout20.xml" ContentType="application/vnd.openxmlformats-officedocument.presentationml.slideLayout+xml"/>
  <Override PartName="/ppt/slideLayouts/slideLayout19.xml" ContentType="application/vnd.openxmlformats-officedocument.presentationml.slideLayout+xml"/>
  <Override PartName="/ppt/slideLayouts/slideLayout18.xml" ContentType="application/vnd.openxmlformats-officedocument.presentationml.slideLayout+xml"/>
  <Override PartName="/ppt/slideLayouts/slideLayout17.xml" ContentType="application/vnd.openxmlformats-officedocument.presentationml.slideLayout+xml"/>
  <Override PartName="/ppt/slideLayouts/slideLayout12.xml" ContentType="application/vnd.openxmlformats-officedocument.presentationml.slideLayout+xml"/>
  <Override PartName="/ppt/slideLayouts/slideLayout9.xml" ContentType="application/vnd.openxmlformats-officedocument.presentationml.slideLayout+xml"/>
  <Override PartName="/ppt/slideLayouts/slideLayout1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_rels/slideLayout23.xml.rels" ContentType="application/vnd.openxmlformats-package.relationships+xml"/>
  <Override PartName="/ppt/slideLayouts/_rels/slideLayout22.xml.rels" ContentType="application/vnd.openxmlformats-package.relationships+xml"/>
  <Override PartName="/ppt/slideLayouts/_rels/slideLayout20.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18.xml.rels" ContentType="application/vnd.openxmlformats-package.relationships+xml"/>
  <Override PartName="/ppt/slideLayouts/_rels/slideLayout17.xml.rels" ContentType="application/vnd.openxmlformats-package.relationships+xml"/>
  <Override PartName="/ppt/slideLayouts/_rels/slideLayout16.xml.rels" ContentType="application/vnd.openxmlformats-package.relationships+xml"/>
  <Override PartName="/ppt/slideLayouts/_rels/slideLayout14.xml.rels" ContentType="application/vnd.openxmlformats-package.relationships+xml"/>
  <Override PartName="/ppt/slideLayouts/_rels/slideLayout13.xml.rels" ContentType="application/vnd.openxmlformats-package.relationships+xml"/>
  <Override PartName="/ppt/slideLayouts/_rels/slideLayout15.xml.rels" ContentType="application/vnd.openxmlformats-package.relationships+xml"/>
  <Override PartName="/ppt/slideLayouts/_rels/slideLayout11.xml.rels" ContentType="application/vnd.openxmlformats-package.relationships+xml"/>
  <Override PartName="/ppt/slideLayouts/_rels/slideLayout9.xml.rels" ContentType="application/vnd.openxmlformats-package.relationships+xml"/>
  <Override PartName="/ppt/slideLayouts/_rels/slideLayout8.xml.rels" ContentType="application/vnd.openxmlformats-package.relationships+xml"/>
  <Override PartName="/ppt/slideLayouts/_rels/slideLayout7.xml.rels" ContentType="application/vnd.openxmlformats-package.relationships+xml"/>
  <Override PartName="/ppt/slideLayouts/_rels/slideLayout5.xml.rels" ContentType="application/vnd.openxmlformats-package.relationships+xml"/>
  <Override PartName="/ppt/slideLayouts/_rels/slideLayout2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10.xml.rels" ContentType="application/vnd.openxmlformats-package.relationships+xml"/>
  <Override PartName="/ppt/slideLayouts/_rels/slideLayout2.xml.rels" ContentType="application/vnd.openxmlformats-package.relationships+xml"/>
  <Override PartName="/ppt/slideLayouts/_rels/slideLayout6.xml.rels" ContentType="application/vnd.openxmlformats-package.relationships+xml"/>
  <Override PartName="/ppt/slideLayouts/_rels/slideLayout12.xml.rels" ContentType="application/vnd.openxmlformats-package.relationships+xml"/>
  <Override PartName="/ppt/slideLayouts/_rels/slideLayout1.xml.rels" ContentType="application/vnd.openxmlformats-package.relationships+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14.xml" ContentType="application/vnd.openxmlformats-officedocument.presentationml.slideLayout+xml"/>
  <Override PartName="/ppt/slideLayouts/slideLayout3.xml" ContentType="application/vnd.openxmlformats-officedocument.presentationml.slideLayout+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media/image36.png" ContentType="image/png"/>
  <Override PartName="/ppt/media/image32.png" ContentType="image/png"/>
  <Override PartName="/ppt/media/image30.png" ContentType="image/png"/>
  <Override PartName="/ppt/media/image27.png" ContentType="image/png"/>
  <Override PartName="/ppt/media/image26.png" ContentType="image/png"/>
  <Override PartName="/ppt/media/image38.png" ContentType="image/png"/>
  <Override PartName="/ppt/media/image33.png" ContentType="image/png"/>
  <Override PartName="/ppt/media/image25.png" ContentType="image/png"/>
  <Override PartName="/ppt/media/image28.png" ContentType="image/png"/>
  <Override PartName="/ppt/media/image37.png" ContentType="image/png"/>
  <Override PartName="/ppt/media/image22.png" ContentType="image/png"/>
  <Override PartName="/ppt/media/image31.png" ContentType="image/png"/>
  <Override PartName="/ppt/media/image24.png" ContentType="image/png"/>
  <Override PartName="/ppt/media/image21.png" ContentType="image/png"/>
  <Override PartName="/ppt/media/image20.png" ContentType="image/png"/>
  <Override PartName="/ppt/media/image19.png" ContentType="image/png"/>
  <Override PartName="/ppt/media/image16.png" ContentType="image/png"/>
  <Override PartName="/ppt/media/image17.png" ContentType="image/png"/>
  <Override PartName="/ppt/media/image14.png" ContentType="image/png"/>
  <Override PartName="/ppt/media/image13.png" ContentType="image/png"/>
  <Override PartName="/ppt/media/image23.png" ContentType="image/png"/>
  <Override PartName="/ppt/media/image35.png" ContentType="image/png"/>
  <Override PartName="/ppt/media/image12.png" ContentType="image/png"/>
  <Override PartName="/ppt/media/image10.png" ContentType="image/png"/>
  <Override PartName="/ppt/media/image15.png" ContentType="image/png"/>
  <Override PartName="/ppt/media/image9.png" ContentType="image/png"/>
  <Override PartName="/ppt/media/image8.png" ContentType="image/png"/>
  <Override PartName="/ppt/media/image29.png" ContentType="image/png"/>
  <Override PartName="/ppt/media/image34.png" ContentType="image/png"/>
  <Override PartName="/ppt/media/image6.png" ContentType="image/png"/>
  <Override PartName="/ppt/media/image5.png" ContentType="image/png"/>
  <Override PartName="/ppt/media/image18.png" ContentType="image/png"/>
  <Override PartName="/ppt/media/image7.png" ContentType="image/png"/>
  <Override PartName="/ppt/media/image4.png" ContentType="image/png"/>
  <Override PartName="/ppt/media/image3.png" ContentType="image/png"/>
  <Override PartName="/ppt/media/image2.png" ContentType="image/png"/>
  <Override PartName="/ppt/media/image11.png" ContentType="image/png"/>
  <Override PartName="/ppt/media/image1.png" ContentType="image/png"/>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presentation.xml" ContentType="application/vnd.openxmlformats-officedocument.presentationml.presentation.main+xml"/>
</Types>
</file>

<file path=_rels/.rels><?xml version="1.0" encoding="UTF-8"?>
<Relationships xmlns="http://schemas.openxmlformats.org/package/2006/relationships"><Relationship Id="rId1"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p:sldMasterIdLst>
    <p:sldMasterId id="2147483648" r:id="rId2"/>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x="7772400" cy="100584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notesMaster" Target="notesMasters/notesMaster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3.xml"/>
</Relationships>
</file>

<file path=ppt/notesMasters/notesMaster1.xml><?xml version="1.0" encoding="utf-8"?>
<p:notesMaster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72" name="PlaceHolder 1"/>
          <p:cNvSpPr>
            <a:spLocks noGrp="1"/>
          </p:cNvSpPr>
          <p:nvPr>
            <p:ph type="body"/>
          </p:nvPr>
        </p:nvSpPr>
        <p:spPr>
          <a:xfrm>
            <a:off x="685800" y="4343400"/>
            <a:ext cx="5486040" cy="4114440"/>
          </a:xfrm>
          <a:prstGeom prst="rect">
            <a:avLst/>
          </a:prstGeom>
        </p:spPr>
        <p:txBody>
          <a:bodyPr lIns="0" rIns="0" tIns="0" bIns="0"/>
          <a:p>
            <a:r>
              <a:rPr lang="fr-FR" sz="2000">
                <a:latin typeface="Arial"/>
              </a:rPr>
              <a:t>Cliquez pour modifier le format des notes</a:t>
            </a:r>
            <a:endParaRPr/>
          </a:p>
        </p:txBody>
      </p:sp>
      <p:sp>
        <p:nvSpPr>
          <p:cNvPr id="73" name="PlaceHolder 2"/>
          <p:cNvSpPr>
            <a:spLocks noGrp="1"/>
          </p:cNvSpPr>
          <p:nvPr>
            <p:ph type="body"/>
          </p:nvPr>
        </p:nvSpPr>
        <p:spPr>
          <a:xfrm>
            <a:off x="756000" y="5078520"/>
            <a:ext cx="6047640" cy="4811040"/>
          </a:xfrm>
          <a:prstGeom prst="rect">
            <a:avLst/>
          </a:prstGeom>
        </p:spPr>
        <p:txBody>
          <a:bodyPr lIns="0" rIns="0" tIns="0" bIns="0"/>
          <a:p>
            <a:r>
              <a:rPr lang="fr-FR" sz="2000">
                <a:latin typeface="Arial"/>
              </a:rPr>
              <a:t>Cliquez pour modifier le format des notes</a:t>
            </a:r>
            <a:endParaRPr/>
          </a:p>
        </p:txBody>
      </p:sp>
      <p:sp>
        <p:nvSpPr>
          <p:cNvPr id="74" name="PlaceHolder 3"/>
          <p:cNvSpPr>
            <a:spLocks noGrp="1"/>
          </p:cNvSpPr>
          <p:nvPr>
            <p:ph type="hdr"/>
          </p:nvPr>
        </p:nvSpPr>
        <p:spPr>
          <a:xfrm>
            <a:off x="0" y="0"/>
            <a:ext cx="3280680" cy="534240"/>
          </a:xfrm>
          <a:prstGeom prst="rect">
            <a:avLst/>
          </a:prstGeom>
        </p:spPr>
        <p:txBody>
          <a:bodyPr lIns="0" rIns="0" tIns="0" bIns="0"/>
          <a:p>
            <a:r>
              <a:rPr lang="fr-FR" sz="1400">
                <a:latin typeface="Times New Roman"/>
              </a:rPr>
              <a:t>&lt;en-tête&gt;</a:t>
            </a:r>
            <a:r>
              <a:rPr lang="fr-FR" sz="1400">
                <a:latin typeface="Times New Roman"/>
              </a:rPr>
              <a:t>&lt;en-tête&gt;</a:t>
            </a:r>
            <a:endParaRPr/>
          </a:p>
        </p:txBody>
      </p:sp>
      <p:sp>
        <p:nvSpPr>
          <p:cNvPr id="75" name="PlaceHolder 4"/>
          <p:cNvSpPr>
            <a:spLocks noGrp="1"/>
          </p:cNvSpPr>
          <p:nvPr>
            <p:ph type="dt"/>
          </p:nvPr>
        </p:nvSpPr>
        <p:spPr>
          <a:xfrm>
            <a:off x="4278960" y="0"/>
            <a:ext cx="3280680" cy="534240"/>
          </a:xfrm>
          <a:prstGeom prst="rect">
            <a:avLst/>
          </a:prstGeom>
        </p:spPr>
        <p:txBody>
          <a:bodyPr lIns="0" rIns="0" tIns="0" bIns="0"/>
          <a:p>
            <a:pPr algn="r"/>
            <a:r>
              <a:rPr lang="fr-FR" sz="1400">
                <a:latin typeface="Times New Roman"/>
              </a:rPr>
              <a:t>&lt;date/heure&gt;</a:t>
            </a:r>
            <a:r>
              <a:rPr lang="fr-FR" sz="1400">
                <a:latin typeface="Times New Roman"/>
              </a:rPr>
              <a:t>&lt;date/heure&gt;</a:t>
            </a:r>
            <a:endParaRPr/>
          </a:p>
        </p:txBody>
      </p:sp>
      <p:sp>
        <p:nvSpPr>
          <p:cNvPr id="76" name="PlaceHolder 5"/>
          <p:cNvSpPr>
            <a:spLocks noGrp="1"/>
          </p:cNvSpPr>
          <p:nvPr>
            <p:ph type="ftr"/>
          </p:nvPr>
        </p:nvSpPr>
        <p:spPr>
          <a:xfrm>
            <a:off x="0" y="10157400"/>
            <a:ext cx="3280680" cy="534240"/>
          </a:xfrm>
          <a:prstGeom prst="rect">
            <a:avLst/>
          </a:prstGeom>
        </p:spPr>
        <p:txBody>
          <a:bodyPr lIns="0" rIns="0" tIns="0" bIns="0" anchor="b"/>
          <a:p>
            <a:r>
              <a:rPr lang="fr-FR" sz="1400">
                <a:latin typeface="Times New Roman"/>
              </a:rPr>
              <a:t>&lt;pied de page&gt;</a:t>
            </a:r>
            <a:r>
              <a:rPr lang="fr-FR" sz="1400">
                <a:latin typeface="Times New Roman"/>
              </a:rPr>
              <a:t>&lt;pied de page&gt;</a:t>
            </a:r>
            <a:endParaRPr/>
          </a:p>
        </p:txBody>
      </p:sp>
      <p:sp>
        <p:nvSpPr>
          <p:cNvPr id="77" name="PlaceHolder 6"/>
          <p:cNvSpPr>
            <a:spLocks noGrp="1"/>
          </p:cNvSpPr>
          <p:nvPr>
            <p:ph type="sldNum"/>
          </p:nvPr>
        </p:nvSpPr>
        <p:spPr>
          <a:xfrm>
            <a:off x="4278960" y="10157400"/>
            <a:ext cx="3280680" cy="534240"/>
          </a:xfrm>
          <a:prstGeom prst="rect">
            <a:avLst/>
          </a:prstGeom>
        </p:spPr>
        <p:txBody>
          <a:bodyPr lIns="0" rIns="0" tIns="0" bIns="0" anchor="b"/>
          <a:p>
            <a:pPr algn="r"/>
            <a:fld id="{614051AA-8B12-44C8-B971-9EED1C9662BF}" type="slidenum">
              <a:rPr lang="fr-FR" sz="1400">
                <a:latin typeface="Times New Roman"/>
              </a:rPr>
              <a:t>&lt;numéro&gt;</a:t>
            </a:fld>
            <a:fld id="{A9AE93D2-1115-4D5D-A3A5-AE29834466C9}" type="slidenum">
              <a:rPr lang="fr-FR" sz="1400">
                <a:latin typeface="Times New Roman"/>
              </a:rPr>
              <a:t>&lt;numéro&gt;</a:t>
            </a:fld>
            <a:endParaRPr/>
          </a:p>
        </p:txBody>
      </p:sp>
    </p:spTree>
  </p:cSld>
  <p:clrMap bg1="lt1" bg2="lt2" tx1="dk1" tx2="dk2" accent1="accent1" accent2="accent2" accent3="accent3" accent4="accent4" accent5="accent5" accent6="accent6" hlink="hlink" folHlink="folHlink"/>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
</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
</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
</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
</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
</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
</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
</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
</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
</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
</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
</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
</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
</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
</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
</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
</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
</Relationships>
</file>

<file path=ppt/notesSlides/notesSlide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43"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44"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ABDA6635-06B9-4C5F-8325-4BB7D34708B4}" type="slidenum">
              <a:rPr lang="fr-FR">
                <a:latin typeface="Arial"/>
              </a:rPr>
              <a:t>&lt;numéro&gt;</a:t>
            </a:fld>
            <a:endParaRPr/>
          </a:p>
        </p:txBody>
      </p:sp>
    </p:spTree>
  </p:cSld>
</p:notes>
</file>

<file path=ppt/notesSlides/notesSlide10.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9"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60"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1A3BFFE8-3D34-4172-96AC-DC3A6FD9B43F}" type="slidenum">
              <a:rPr lang="fr-FR">
                <a:latin typeface="Arial"/>
              </a:rPr>
              <a:t>&lt;numéro&gt;</a:t>
            </a:fld>
            <a:endParaRPr/>
          </a:p>
        </p:txBody>
      </p:sp>
    </p:spTree>
  </p:cSld>
</p:notes>
</file>

<file path=ppt/notesSlides/notesSlide11.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61"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62"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9D9123D2-755F-42FF-8F95-F1C6FCB16FC6}" type="slidenum">
              <a:rPr lang="fr-FR">
                <a:latin typeface="Arial"/>
              </a:rPr>
              <a:t>&lt;numéro&gt;</a:t>
            </a:fld>
            <a:endParaRPr/>
          </a:p>
        </p:txBody>
      </p:sp>
    </p:spTree>
  </p:cSld>
</p:notes>
</file>

<file path=ppt/notesSlides/notesSlide1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63"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64"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440E2052-308A-41C9-A6E8-97BC9EF8AB63}" type="slidenum">
              <a:rPr lang="fr-FR">
                <a:latin typeface="Arial"/>
              </a:rPr>
              <a:t>&lt;numéro&gt;</a:t>
            </a:fld>
            <a:endParaRPr/>
          </a:p>
        </p:txBody>
      </p:sp>
    </p:spTree>
  </p:cSld>
</p:notes>
</file>

<file path=ppt/notesSlides/notesSlide13.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65"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66"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3C22984D-28DF-46A9-B448-EC656B2A57B8}" type="slidenum">
              <a:rPr lang="fr-FR">
                <a:latin typeface="Arial"/>
              </a:rPr>
              <a:t>&lt;numéro&gt;</a:t>
            </a:fld>
            <a:endParaRPr/>
          </a:p>
        </p:txBody>
      </p:sp>
    </p:spTree>
  </p:cSld>
</p:notes>
</file>

<file path=ppt/notesSlides/notesSlide1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67"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68"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E5E0C5E0-FB72-4661-8EE4-74F238FBFA22}" type="slidenum">
              <a:rPr lang="fr-FR">
                <a:latin typeface="Arial"/>
              </a:rPr>
              <a:t>&lt;numéro&gt;</a:t>
            </a:fld>
            <a:endParaRPr/>
          </a:p>
        </p:txBody>
      </p:sp>
    </p:spTree>
  </p:cSld>
</p:notes>
</file>

<file path=ppt/notesSlides/notesSlide1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69"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70"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D3B1A716-818A-4F0C-9348-43D4B18B43C2}" type="slidenum">
              <a:rPr lang="fr-FR">
                <a:latin typeface="Arial"/>
              </a:rPr>
              <a:t>&lt;numéro&gt;</a:t>
            </a:fld>
            <a:endParaRPr/>
          </a:p>
        </p:txBody>
      </p:sp>
    </p:spTree>
  </p:cSld>
</p:notes>
</file>

<file path=ppt/notesSlides/notesSlide1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71"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72"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A7D82B5F-7B8E-44CA-99A6-164CA0938DC8}" type="slidenum">
              <a:rPr lang="fr-FR">
                <a:latin typeface="Arial"/>
              </a:rPr>
              <a:t>&lt;numéro&gt;</a:t>
            </a:fld>
            <a:endParaRPr/>
          </a:p>
        </p:txBody>
      </p:sp>
    </p:spTree>
  </p:cSld>
</p:notes>
</file>

<file path=ppt/notesSlides/notesSlide1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73"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74"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EA950196-A549-43CA-8BA1-EE5EFDE09390}" type="slidenum">
              <a:rPr lang="fr-FR">
                <a:latin typeface="Arial"/>
              </a:rPr>
              <a:t>&lt;numéro&gt;</a:t>
            </a:fld>
            <a:endParaRPr/>
          </a:p>
        </p:txBody>
      </p:sp>
    </p:spTree>
  </p:cSld>
</p:notes>
</file>

<file path=ppt/notesSlides/notesSlide1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75"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76"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19D05B2C-2963-45DF-A755-CF9099312AD7}" type="slidenum">
              <a:rPr lang="fr-FR">
                <a:latin typeface="Arial"/>
              </a:rPr>
              <a:t>&lt;numéro&gt;</a:t>
            </a:fld>
            <a:endParaRPr/>
          </a:p>
        </p:txBody>
      </p:sp>
    </p:spTree>
  </p:cSld>
</p:notes>
</file>

<file path=ppt/notesSlides/notesSlide1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77"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78"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00581C5F-19A6-4E44-8B75-B7C6227130D7}" type="slidenum">
              <a:rPr lang="fr-FR">
                <a:latin typeface="Arial"/>
              </a:rPr>
              <a:t>&lt;numéro&gt;</a:t>
            </a:fld>
            <a:endParaRPr/>
          </a:p>
        </p:txBody>
      </p:sp>
    </p:spTree>
  </p:cSld>
</p:notes>
</file>

<file path=ppt/notesSlides/notesSlide2.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45"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46"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CF9B4BAE-899A-49E9-80B8-F64ED53BEB74}" type="slidenum">
              <a:rPr lang="fr-FR">
                <a:latin typeface="Arial"/>
              </a:rPr>
              <a:t>&lt;numéro&gt;</a:t>
            </a:fld>
            <a:endParaRPr/>
          </a:p>
        </p:txBody>
      </p:sp>
    </p:spTree>
  </p:cSld>
</p:notes>
</file>

<file path=ppt/notesSlides/notesSlide4.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47"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48"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C10391F4-DCBE-49DF-9E53-A0254D33CD71}" type="slidenum">
              <a:rPr lang="fr-FR">
                <a:latin typeface="Arial"/>
              </a:rPr>
              <a:t>&lt;numéro&gt;</a:t>
            </a:fld>
            <a:endParaRPr/>
          </a:p>
        </p:txBody>
      </p:sp>
    </p:spTree>
  </p:cSld>
</p:notes>
</file>

<file path=ppt/notesSlides/notesSlide5.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49"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50"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C98D236C-6685-4352-8B10-BFD4086654C7}" type="slidenum">
              <a:rPr lang="fr-FR">
                <a:latin typeface="Arial"/>
              </a:rPr>
              <a:t>&lt;numéro&gt;</a:t>
            </a:fld>
            <a:endParaRPr/>
          </a:p>
        </p:txBody>
      </p:sp>
    </p:spTree>
  </p:cSld>
</p:notes>
</file>

<file path=ppt/notesSlides/notesSlide6.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1"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52"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F69BB6E7-CB98-4AA8-9B05-84DC8CB298D9}" type="slidenum">
              <a:rPr lang="fr-FR">
                <a:latin typeface="Arial"/>
              </a:rPr>
              <a:t>&lt;numéro&gt;</a:t>
            </a:fld>
            <a:endParaRPr/>
          </a:p>
        </p:txBody>
      </p:sp>
    </p:spTree>
  </p:cSld>
</p:notes>
</file>

<file path=ppt/notesSlides/notesSlide7.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3"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54"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A0F40683-C700-4ABA-928F-74535FCDC1EE}" type="slidenum">
              <a:rPr lang="fr-FR">
                <a:latin typeface="Arial"/>
              </a:rPr>
              <a:t>&lt;numéro&gt;</a:t>
            </a:fld>
            <a:endParaRPr/>
          </a:p>
        </p:txBody>
      </p:sp>
    </p:spTree>
  </p:cSld>
</p:notes>
</file>

<file path=ppt/notesSlides/notesSlide8.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5"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56"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C1905507-274D-4EAC-91C7-03725B89145C}" type="slidenum">
              <a:rPr lang="fr-FR">
                <a:latin typeface="Arial"/>
              </a:rPr>
              <a:t>&lt;numéro&gt;</a:t>
            </a:fld>
            <a:endParaRPr/>
          </a:p>
        </p:txBody>
      </p:sp>
    </p:spTree>
  </p:cSld>
</p:notes>
</file>

<file path=ppt/notesSlides/notesSlide9.xml><?xml version="1.0" encoding="utf-8"?>
<p:notes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57" name="PlaceHolder 1"/>
          <p:cNvSpPr>
            <a:spLocks noGrp="1"/>
          </p:cNvSpPr>
          <p:nvPr>
            <p:ph type="body"/>
          </p:nvPr>
        </p:nvSpPr>
        <p:spPr>
          <a:xfrm>
            <a:off x="685800" y="4343400"/>
            <a:ext cx="5485680" cy="4114080"/>
          </a:xfrm>
          <a:prstGeom prst="rect">
            <a:avLst/>
          </a:prstGeom>
        </p:spPr>
        <p:txBody>
          <a:bodyPr lIns="0" rIns="0" tIns="0" bIns="0"/>
          <a:p>
            <a:endParaRPr/>
          </a:p>
        </p:txBody>
      </p:sp>
      <p:sp>
        <p:nvSpPr>
          <p:cNvPr id="558" name="CustomShape 2"/>
          <p:cNvSpPr/>
          <p:nvPr/>
        </p:nvSpPr>
        <p:spPr>
          <a:xfrm>
            <a:off x="3884760" y="8685360"/>
            <a:ext cx="2971080" cy="456480"/>
          </a:xfrm>
          <a:prstGeom prst="rect">
            <a:avLst/>
          </a:prstGeom>
          <a:noFill/>
          <a:ln>
            <a:noFill/>
          </a:ln>
        </p:spPr>
        <p:txBody>
          <a:bodyPr lIns="90000" rIns="90000" tIns="45000" bIns="45000" anchor="b"/>
          <a:p>
            <a:pPr algn="r">
              <a:lnSpc>
                <a:spcPct val="100000"/>
              </a:lnSpc>
            </a:pPr>
            <a:fld id="{93169C9C-D6AA-4386-90AC-1B1627EC0E9C}" type="slidenum">
              <a:rPr lang="fr-FR">
                <a:latin typeface="Arial"/>
              </a:rPr>
              <a:t>&lt;numéro&gt;</a:t>
            </a:fld>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24" name="PlaceHolder 2"/>
          <p:cNvSpPr>
            <a:spLocks noGrp="1"/>
          </p:cNvSpPr>
          <p:nvPr>
            <p:ph type="body"/>
          </p:nvPr>
        </p:nvSpPr>
        <p:spPr>
          <a:xfrm>
            <a:off x="388440" y="2353320"/>
            <a:ext cx="6994800" cy="2782440"/>
          </a:xfrm>
          <a:prstGeom prst="rect">
            <a:avLst/>
          </a:prstGeom>
        </p:spPr>
        <p:txBody>
          <a:bodyPr lIns="0" rIns="0" tIns="0" bIns="0"/>
          <a:p>
            <a:endParaRPr/>
          </a:p>
        </p:txBody>
      </p:sp>
      <p:sp>
        <p:nvSpPr>
          <p:cNvPr id="25" name="PlaceHolder 3"/>
          <p:cNvSpPr>
            <a:spLocks noGrp="1"/>
          </p:cNvSpPr>
          <p:nvPr>
            <p:ph type="body"/>
          </p:nvPr>
        </p:nvSpPr>
        <p:spPr>
          <a:xfrm>
            <a:off x="388440" y="5400360"/>
            <a:ext cx="6994800" cy="2782440"/>
          </a:xfrm>
          <a:prstGeom prst="rect">
            <a:avLst/>
          </a:prstGeom>
        </p:spPr>
        <p:txBody>
          <a:bodyPr lIns="0" rIns="0" tIns="0" bIns="0"/>
          <a:p>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27"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28"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29" name="PlaceHolder 4"/>
          <p:cNvSpPr>
            <a:spLocks noGrp="1"/>
          </p:cNvSpPr>
          <p:nvPr>
            <p:ph type="body"/>
          </p:nvPr>
        </p:nvSpPr>
        <p:spPr>
          <a:xfrm>
            <a:off x="3972600" y="5400360"/>
            <a:ext cx="3413160" cy="2782440"/>
          </a:xfrm>
          <a:prstGeom prst="rect">
            <a:avLst/>
          </a:prstGeom>
        </p:spPr>
        <p:txBody>
          <a:bodyPr lIns="0" rIns="0" tIns="0" bIns="0"/>
          <a:p>
            <a:endParaRPr/>
          </a:p>
        </p:txBody>
      </p:sp>
      <p:sp>
        <p:nvSpPr>
          <p:cNvPr id="30" name="PlaceHolder 5"/>
          <p:cNvSpPr>
            <a:spLocks noGrp="1"/>
          </p:cNvSpPr>
          <p:nvPr>
            <p:ph type="body"/>
          </p:nvPr>
        </p:nvSpPr>
        <p:spPr>
          <a:xfrm>
            <a:off x="388440" y="5400360"/>
            <a:ext cx="3413160" cy="2782440"/>
          </a:xfrm>
          <a:prstGeom prst="rect">
            <a:avLst/>
          </a:prstGeom>
        </p:spPr>
        <p:txBody>
          <a:bodyPr lIns="0" rIns="0" tIns="0" bIns="0"/>
          <a:p>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32" name="PlaceHolder 2"/>
          <p:cNvSpPr>
            <a:spLocks noGrp="1"/>
          </p:cNvSpPr>
          <p:nvPr>
            <p:ph type="body"/>
          </p:nvPr>
        </p:nvSpPr>
        <p:spPr>
          <a:xfrm>
            <a:off x="388440" y="2353320"/>
            <a:ext cx="6994800" cy="5833440"/>
          </a:xfrm>
          <a:prstGeom prst="rect">
            <a:avLst/>
          </a:prstGeom>
        </p:spPr>
        <p:txBody>
          <a:bodyPr lIns="0" rIns="0" tIns="0" bIns="0"/>
          <a:p>
            <a:endParaRPr/>
          </a:p>
        </p:txBody>
      </p:sp>
      <p:sp>
        <p:nvSpPr>
          <p:cNvPr id="33" name="PlaceHolder 3"/>
          <p:cNvSpPr>
            <a:spLocks noGrp="1"/>
          </p:cNvSpPr>
          <p:nvPr>
            <p:ph type="body"/>
          </p:nvPr>
        </p:nvSpPr>
        <p:spPr>
          <a:xfrm>
            <a:off x="388440" y="2353320"/>
            <a:ext cx="6994800" cy="5833440"/>
          </a:xfrm>
          <a:prstGeom prst="rect">
            <a:avLst/>
          </a:prstGeom>
        </p:spPr>
        <p:txBody>
          <a:bodyPr lIns="0" rIns="0" tIns="0" bIns="0"/>
          <a:p>
            <a:endParaRPr/>
          </a:p>
        </p:txBody>
      </p:sp>
      <p:pic>
        <p:nvPicPr>
          <p:cNvPr id="34" name="" descr=""/>
          <p:cNvPicPr/>
          <p:nvPr/>
        </p:nvPicPr>
        <p:blipFill>
          <a:blip r:embed="rId2"/>
          <a:stretch>
            <a:fillRect/>
          </a:stretch>
        </p:blipFill>
        <p:spPr>
          <a:xfrm>
            <a:off x="388440" y="2479680"/>
            <a:ext cx="6994800" cy="5580720"/>
          </a:xfrm>
          <a:prstGeom prst="rect">
            <a:avLst/>
          </a:prstGeom>
          <a:ln>
            <a:noFill/>
          </a:ln>
        </p:spPr>
      </p:pic>
      <p:pic>
        <p:nvPicPr>
          <p:cNvPr id="35" name="" descr=""/>
          <p:cNvPicPr/>
          <p:nvPr/>
        </p:nvPicPr>
        <p:blipFill>
          <a:blip r:embed="rId3"/>
          <a:stretch>
            <a:fillRect/>
          </a:stretch>
        </p:blipFill>
        <p:spPr>
          <a:xfrm>
            <a:off x="388440" y="2479680"/>
            <a:ext cx="6994800" cy="558072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39" name="PlaceHolder 2"/>
          <p:cNvSpPr>
            <a:spLocks noGrp="1"/>
          </p:cNvSpPr>
          <p:nvPr>
            <p:ph type="subTitle"/>
          </p:nvPr>
        </p:nvSpPr>
        <p:spPr>
          <a:xfrm>
            <a:off x="388440" y="2353320"/>
            <a:ext cx="6994800" cy="5833800"/>
          </a:xfrm>
          <a:prstGeom prst="rect">
            <a:avLst/>
          </a:prstGeom>
        </p:spPr>
        <p:txBody>
          <a:bodyPr lIns="0" rIns="0" tIns="0" bIns="0" anchor="ctr"/>
          <a:p>
            <a:pPr algn="ctr"/>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41" name="PlaceHolder 2"/>
          <p:cNvSpPr>
            <a:spLocks noGrp="1"/>
          </p:cNvSpPr>
          <p:nvPr>
            <p:ph type="body"/>
          </p:nvPr>
        </p:nvSpPr>
        <p:spPr>
          <a:xfrm>
            <a:off x="388440" y="2353320"/>
            <a:ext cx="6994800" cy="5833440"/>
          </a:xfrm>
          <a:prstGeom prst="rect">
            <a:avLst/>
          </a:prstGeom>
        </p:spPr>
        <p:txBody>
          <a:bodyPr lIns="0" rIns="0" tIns="0" bIns="0"/>
          <a:p>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43" name="PlaceHolder 2"/>
          <p:cNvSpPr>
            <a:spLocks noGrp="1"/>
          </p:cNvSpPr>
          <p:nvPr>
            <p:ph type="body"/>
          </p:nvPr>
        </p:nvSpPr>
        <p:spPr>
          <a:xfrm>
            <a:off x="388440" y="2353320"/>
            <a:ext cx="3413160" cy="5833440"/>
          </a:xfrm>
          <a:prstGeom prst="rect">
            <a:avLst/>
          </a:prstGeom>
        </p:spPr>
        <p:txBody>
          <a:bodyPr lIns="0" rIns="0" tIns="0" bIns="0"/>
          <a:p>
            <a:endParaRPr/>
          </a:p>
        </p:txBody>
      </p:sp>
      <p:sp>
        <p:nvSpPr>
          <p:cNvPr id="44" name="PlaceHolder 3"/>
          <p:cNvSpPr>
            <a:spLocks noGrp="1"/>
          </p:cNvSpPr>
          <p:nvPr>
            <p:ph type="body"/>
          </p:nvPr>
        </p:nvSpPr>
        <p:spPr>
          <a:xfrm>
            <a:off x="3972600" y="2353320"/>
            <a:ext cx="3413160" cy="5833440"/>
          </a:xfrm>
          <a:prstGeom prst="rect">
            <a:avLst/>
          </a:prstGeom>
        </p:spPr>
        <p:txBody>
          <a:bodyPr lIns="0" rIns="0" tIns="0" bIns="0"/>
          <a:p>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388440" y="401040"/>
            <a:ext cx="6994800" cy="7784640"/>
          </a:xfrm>
          <a:prstGeom prst="rect">
            <a:avLst/>
          </a:prstGeom>
        </p:spPr>
        <p:txBody>
          <a:bodyPr lIns="0" rIns="0" tIns="0" bIns="0" anchor="ctr"/>
          <a:p>
            <a:pPr algn="ctr"/>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48"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49" name="PlaceHolder 3"/>
          <p:cNvSpPr>
            <a:spLocks noGrp="1"/>
          </p:cNvSpPr>
          <p:nvPr>
            <p:ph type="body"/>
          </p:nvPr>
        </p:nvSpPr>
        <p:spPr>
          <a:xfrm>
            <a:off x="388440" y="5400360"/>
            <a:ext cx="3413160" cy="2782440"/>
          </a:xfrm>
          <a:prstGeom prst="rect">
            <a:avLst/>
          </a:prstGeom>
        </p:spPr>
        <p:txBody>
          <a:bodyPr lIns="0" rIns="0" tIns="0" bIns="0"/>
          <a:p>
            <a:endParaRPr/>
          </a:p>
        </p:txBody>
      </p:sp>
      <p:sp>
        <p:nvSpPr>
          <p:cNvPr id="50" name="PlaceHolder 4"/>
          <p:cNvSpPr>
            <a:spLocks noGrp="1"/>
          </p:cNvSpPr>
          <p:nvPr>
            <p:ph type="body"/>
          </p:nvPr>
        </p:nvSpPr>
        <p:spPr>
          <a:xfrm>
            <a:off x="3972600" y="2353320"/>
            <a:ext cx="3413160" cy="5833440"/>
          </a:xfrm>
          <a:prstGeom prst="rect">
            <a:avLst/>
          </a:prstGeom>
        </p:spPr>
        <p:txBody>
          <a:bodyPr lIns="0" rIns="0" tIns="0" bIns="0"/>
          <a:p>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3" name="PlaceHolder 2"/>
          <p:cNvSpPr>
            <a:spLocks noGrp="1"/>
          </p:cNvSpPr>
          <p:nvPr>
            <p:ph type="subTitle"/>
          </p:nvPr>
        </p:nvSpPr>
        <p:spPr>
          <a:xfrm>
            <a:off x="388440" y="2353320"/>
            <a:ext cx="6994800" cy="5833800"/>
          </a:xfrm>
          <a:prstGeom prst="rect">
            <a:avLst/>
          </a:prstGeom>
        </p:spPr>
        <p:txBody>
          <a:bodyPr lIns="0" rIns="0" tIns="0" bIns="0" anchor="ctr"/>
          <a:p>
            <a:pPr algn="ctr"/>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52" name="PlaceHolder 2"/>
          <p:cNvSpPr>
            <a:spLocks noGrp="1"/>
          </p:cNvSpPr>
          <p:nvPr>
            <p:ph type="body"/>
          </p:nvPr>
        </p:nvSpPr>
        <p:spPr>
          <a:xfrm>
            <a:off x="388440" y="2353320"/>
            <a:ext cx="3413160" cy="5833440"/>
          </a:xfrm>
          <a:prstGeom prst="rect">
            <a:avLst/>
          </a:prstGeom>
        </p:spPr>
        <p:txBody>
          <a:bodyPr lIns="0" rIns="0" tIns="0" bIns="0"/>
          <a:p>
            <a:endParaRPr/>
          </a:p>
        </p:txBody>
      </p:sp>
      <p:sp>
        <p:nvSpPr>
          <p:cNvPr id="53"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54" name="PlaceHolder 4"/>
          <p:cNvSpPr>
            <a:spLocks noGrp="1"/>
          </p:cNvSpPr>
          <p:nvPr>
            <p:ph type="body"/>
          </p:nvPr>
        </p:nvSpPr>
        <p:spPr>
          <a:xfrm>
            <a:off x="3972600" y="5400360"/>
            <a:ext cx="3413160" cy="2782440"/>
          </a:xfrm>
          <a:prstGeom prst="rect">
            <a:avLst/>
          </a:prstGeom>
        </p:spPr>
        <p:txBody>
          <a:bodyPr lIns="0" rIns="0" tIns="0" bIns="0"/>
          <a:p>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56"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57"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58" name="PlaceHolder 4"/>
          <p:cNvSpPr>
            <a:spLocks noGrp="1"/>
          </p:cNvSpPr>
          <p:nvPr>
            <p:ph type="body"/>
          </p:nvPr>
        </p:nvSpPr>
        <p:spPr>
          <a:xfrm>
            <a:off x="388440" y="5400360"/>
            <a:ext cx="6994800" cy="2782440"/>
          </a:xfrm>
          <a:prstGeom prst="rect">
            <a:avLst/>
          </a:prstGeom>
        </p:spPr>
        <p:txBody>
          <a:bodyPr lIns="0" rIns="0" tIns="0" bIns="0"/>
          <a:p>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60" name="PlaceHolder 2"/>
          <p:cNvSpPr>
            <a:spLocks noGrp="1"/>
          </p:cNvSpPr>
          <p:nvPr>
            <p:ph type="body"/>
          </p:nvPr>
        </p:nvSpPr>
        <p:spPr>
          <a:xfrm>
            <a:off x="388440" y="2353320"/>
            <a:ext cx="6994800" cy="2782440"/>
          </a:xfrm>
          <a:prstGeom prst="rect">
            <a:avLst/>
          </a:prstGeom>
        </p:spPr>
        <p:txBody>
          <a:bodyPr lIns="0" rIns="0" tIns="0" bIns="0"/>
          <a:p>
            <a:endParaRPr/>
          </a:p>
        </p:txBody>
      </p:sp>
      <p:sp>
        <p:nvSpPr>
          <p:cNvPr id="61" name="PlaceHolder 3"/>
          <p:cNvSpPr>
            <a:spLocks noGrp="1"/>
          </p:cNvSpPr>
          <p:nvPr>
            <p:ph type="body"/>
          </p:nvPr>
        </p:nvSpPr>
        <p:spPr>
          <a:xfrm>
            <a:off x="388440" y="5400360"/>
            <a:ext cx="6994800" cy="2782440"/>
          </a:xfrm>
          <a:prstGeom prst="rect">
            <a:avLst/>
          </a:prstGeom>
        </p:spPr>
        <p:txBody>
          <a:bodyPr lIns="0" rIns="0" tIns="0" bIns="0"/>
          <a:p>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63"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64"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65" name="PlaceHolder 4"/>
          <p:cNvSpPr>
            <a:spLocks noGrp="1"/>
          </p:cNvSpPr>
          <p:nvPr>
            <p:ph type="body"/>
          </p:nvPr>
        </p:nvSpPr>
        <p:spPr>
          <a:xfrm>
            <a:off x="3972600" y="5400360"/>
            <a:ext cx="3413160" cy="2782440"/>
          </a:xfrm>
          <a:prstGeom prst="rect">
            <a:avLst/>
          </a:prstGeom>
        </p:spPr>
        <p:txBody>
          <a:bodyPr lIns="0" rIns="0" tIns="0" bIns="0"/>
          <a:p>
            <a:endParaRPr/>
          </a:p>
        </p:txBody>
      </p:sp>
      <p:sp>
        <p:nvSpPr>
          <p:cNvPr id="66" name="PlaceHolder 5"/>
          <p:cNvSpPr>
            <a:spLocks noGrp="1"/>
          </p:cNvSpPr>
          <p:nvPr>
            <p:ph type="body"/>
          </p:nvPr>
        </p:nvSpPr>
        <p:spPr>
          <a:xfrm>
            <a:off x="388440" y="5400360"/>
            <a:ext cx="3413160" cy="2782440"/>
          </a:xfrm>
          <a:prstGeom prst="rect">
            <a:avLst/>
          </a:prstGeom>
        </p:spPr>
        <p:txBody>
          <a:bodyPr lIns="0" rIns="0" tIns="0" bIns="0"/>
          <a:p>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68" name="PlaceHolder 2"/>
          <p:cNvSpPr>
            <a:spLocks noGrp="1"/>
          </p:cNvSpPr>
          <p:nvPr>
            <p:ph type="body"/>
          </p:nvPr>
        </p:nvSpPr>
        <p:spPr>
          <a:xfrm>
            <a:off x="388440" y="2353320"/>
            <a:ext cx="6994800" cy="5833440"/>
          </a:xfrm>
          <a:prstGeom prst="rect">
            <a:avLst/>
          </a:prstGeom>
        </p:spPr>
        <p:txBody>
          <a:bodyPr lIns="0" rIns="0" tIns="0" bIns="0"/>
          <a:p>
            <a:endParaRPr/>
          </a:p>
        </p:txBody>
      </p:sp>
      <p:sp>
        <p:nvSpPr>
          <p:cNvPr id="69" name="PlaceHolder 3"/>
          <p:cNvSpPr>
            <a:spLocks noGrp="1"/>
          </p:cNvSpPr>
          <p:nvPr>
            <p:ph type="body"/>
          </p:nvPr>
        </p:nvSpPr>
        <p:spPr>
          <a:xfrm>
            <a:off x="388440" y="2353320"/>
            <a:ext cx="6994800" cy="5833440"/>
          </a:xfrm>
          <a:prstGeom prst="rect">
            <a:avLst/>
          </a:prstGeom>
        </p:spPr>
        <p:txBody>
          <a:bodyPr lIns="0" rIns="0" tIns="0" bIns="0"/>
          <a:p>
            <a:endParaRPr/>
          </a:p>
        </p:txBody>
      </p:sp>
      <p:pic>
        <p:nvPicPr>
          <p:cNvPr id="70" name="" descr=""/>
          <p:cNvPicPr/>
          <p:nvPr/>
        </p:nvPicPr>
        <p:blipFill>
          <a:blip r:embed="rId2"/>
          <a:stretch>
            <a:fillRect/>
          </a:stretch>
        </p:blipFill>
        <p:spPr>
          <a:xfrm>
            <a:off x="388440" y="2479680"/>
            <a:ext cx="6994800" cy="5580720"/>
          </a:xfrm>
          <a:prstGeom prst="rect">
            <a:avLst/>
          </a:prstGeom>
          <a:ln>
            <a:noFill/>
          </a:ln>
        </p:spPr>
      </p:pic>
      <p:pic>
        <p:nvPicPr>
          <p:cNvPr id="71" name="" descr=""/>
          <p:cNvPicPr/>
          <p:nvPr/>
        </p:nvPicPr>
        <p:blipFill>
          <a:blip r:embed="rId3"/>
          <a:stretch>
            <a:fillRect/>
          </a:stretch>
        </p:blipFill>
        <p:spPr>
          <a:xfrm>
            <a:off x="388440" y="2479680"/>
            <a:ext cx="6994800" cy="5580720"/>
          </a:xfrm>
          <a:prstGeom prst="rect">
            <a:avLst/>
          </a:prstGeom>
          <a:ln>
            <a:noFill/>
          </a:ln>
        </p:spPr>
      </p:pic>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5" name="PlaceHolder 2"/>
          <p:cNvSpPr>
            <a:spLocks noGrp="1"/>
          </p:cNvSpPr>
          <p:nvPr>
            <p:ph type="body"/>
          </p:nvPr>
        </p:nvSpPr>
        <p:spPr>
          <a:xfrm>
            <a:off x="388440" y="2353320"/>
            <a:ext cx="6994800" cy="5833440"/>
          </a:xfrm>
          <a:prstGeom prst="rect">
            <a:avLst/>
          </a:prstGeom>
        </p:spPr>
        <p:txBody>
          <a:bodyPr lIns="0" rIns="0" tIns="0" bIns="0"/>
          <a:p>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7" name="PlaceHolder 2"/>
          <p:cNvSpPr>
            <a:spLocks noGrp="1"/>
          </p:cNvSpPr>
          <p:nvPr>
            <p:ph type="body"/>
          </p:nvPr>
        </p:nvSpPr>
        <p:spPr>
          <a:xfrm>
            <a:off x="388440" y="2353320"/>
            <a:ext cx="3413160" cy="5833440"/>
          </a:xfrm>
          <a:prstGeom prst="rect">
            <a:avLst/>
          </a:prstGeom>
        </p:spPr>
        <p:txBody>
          <a:bodyPr lIns="0" rIns="0" tIns="0" bIns="0"/>
          <a:p>
            <a:endParaRPr/>
          </a:p>
        </p:txBody>
      </p:sp>
      <p:sp>
        <p:nvSpPr>
          <p:cNvPr id="8" name="PlaceHolder 3"/>
          <p:cNvSpPr>
            <a:spLocks noGrp="1"/>
          </p:cNvSpPr>
          <p:nvPr>
            <p:ph type="body"/>
          </p:nvPr>
        </p:nvSpPr>
        <p:spPr>
          <a:xfrm>
            <a:off x="3972600" y="2353320"/>
            <a:ext cx="3413160" cy="5833440"/>
          </a:xfrm>
          <a:prstGeom prst="rect">
            <a:avLst/>
          </a:prstGeom>
        </p:spPr>
        <p:txBody>
          <a:bodyPr lIns="0" rIns="0" tIns="0" bIns="0"/>
          <a:p>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388440" y="401040"/>
            <a:ext cx="6994800" cy="7784640"/>
          </a:xfrm>
          <a:prstGeom prst="rect">
            <a:avLst/>
          </a:prstGeom>
        </p:spPr>
        <p:txBody>
          <a:bodyPr lIns="0" rIns="0" tIns="0" bIns="0" anchor="ctr"/>
          <a:p>
            <a:pPr algn="ctr"/>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12"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13" name="PlaceHolder 3"/>
          <p:cNvSpPr>
            <a:spLocks noGrp="1"/>
          </p:cNvSpPr>
          <p:nvPr>
            <p:ph type="body"/>
          </p:nvPr>
        </p:nvSpPr>
        <p:spPr>
          <a:xfrm>
            <a:off x="388440" y="5400360"/>
            <a:ext cx="3413160" cy="2782440"/>
          </a:xfrm>
          <a:prstGeom prst="rect">
            <a:avLst/>
          </a:prstGeom>
        </p:spPr>
        <p:txBody>
          <a:bodyPr lIns="0" rIns="0" tIns="0" bIns="0"/>
          <a:p>
            <a:endParaRPr/>
          </a:p>
        </p:txBody>
      </p:sp>
      <p:sp>
        <p:nvSpPr>
          <p:cNvPr id="14" name="PlaceHolder 4"/>
          <p:cNvSpPr>
            <a:spLocks noGrp="1"/>
          </p:cNvSpPr>
          <p:nvPr>
            <p:ph type="body"/>
          </p:nvPr>
        </p:nvSpPr>
        <p:spPr>
          <a:xfrm>
            <a:off x="3972600" y="2353320"/>
            <a:ext cx="3413160" cy="5833440"/>
          </a:xfrm>
          <a:prstGeom prst="rect">
            <a:avLst/>
          </a:prstGeom>
        </p:spPr>
        <p:txBody>
          <a:bodyPr lIns="0" rIns="0" tIns="0" bIns="0"/>
          <a:p>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16" name="PlaceHolder 2"/>
          <p:cNvSpPr>
            <a:spLocks noGrp="1"/>
          </p:cNvSpPr>
          <p:nvPr>
            <p:ph type="body"/>
          </p:nvPr>
        </p:nvSpPr>
        <p:spPr>
          <a:xfrm>
            <a:off x="388440" y="2353320"/>
            <a:ext cx="3413160" cy="5833440"/>
          </a:xfrm>
          <a:prstGeom prst="rect">
            <a:avLst/>
          </a:prstGeom>
        </p:spPr>
        <p:txBody>
          <a:bodyPr lIns="0" rIns="0" tIns="0" bIns="0"/>
          <a:p>
            <a:endParaRPr/>
          </a:p>
        </p:txBody>
      </p:sp>
      <p:sp>
        <p:nvSpPr>
          <p:cNvPr id="17"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18" name="PlaceHolder 4"/>
          <p:cNvSpPr>
            <a:spLocks noGrp="1"/>
          </p:cNvSpPr>
          <p:nvPr>
            <p:ph type="body"/>
          </p:nvPr>
        </p:nvSpPr>
        <p:spPr>
          <a:xfrm>
            <a:off x="3972600" y="5400360"/>
            <a:ext cx="3413160" cy="2782440"/>
          </a:xfrm>
          <a:prstGeom prst="rect">
            <a:avLst/>
          </a:prstGeom>
        </p:spPr>
        <p:txBody>
          <a:bodyPr lIns="0" rIns="0" tIns="0" bIns="0"/>
          <a:p>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388440" y="401040"/>
            <a:ext cx="6994800" cy="1679400"/>
          </a:xfrm>
          <a:prstGeom prst="rect">
            <a:avLst/>
          </a:prstGeom>
        </p:spPr>
        <p:txBody>
          <a:bodyPr lIns="0" rIns="0" tIns="0" bIns="0" anchor="ctr"/>
          <a:p>
            <a:pPr algn="ctr"/>
            <a:endParaRPr/>
          </a:p>
        </p:txBody>
      </p:sp>
      <p:sp>
        <p:nvSpPr>
          <p:cNvPr id="20" name="PlaceHolder 2"/>
          <p:cNvSpPr>
            <a:spLocks noGrp="1"/>
          </p:cNvSpPr>
          <p:nvPr>
            <p:ph type="body"/>
          </p:nvPr>
        </p:nvSpPr>
        <p:spPr>
          <a:xfrm>
            <a:off x="388440" y="2353320"/>
            <a:ext cx="3413160" cy="2782440"/>
          </a:xfrm>
          <a:prstGeom prst="rect">
            <a:avLst/>
          </a:prstGeom>
        </p:spPr>
        <p:txBody>
          <a:bodyPr lIns="0" rIns="0" tIns="0" bIns="0"/>
          <a:p>
            <a:endParaRPr/>
          </a:p>
        </p:txBody>
      </p:sp>
      <p:sp>
        <p:nvSpPr>
          <p:cNvPr id="21" name="PlaceHolder 3"/>
          <p:cNvSpPr>
            <a:spLocks noGrp="1"/>
          </p:cNvSpPr>
          <p:nvPr>
            <p:ph type="body"/>
          </p:nvPr>
        </p:nvSpPr>
        <p:spPr>
          <a:xfrm>
            <a:off x="3972600" y="2353320"/>
            <a:ext cx="3413160" cy="2782440"/>
          </a:xfrm>
          <a:prstGeom prst="rect">
            <a:avLst/>
          </a:prstGeom>
        </p:spPr>
        <p:txBody>
          <a:bodyPr lIns="0" rIns="0" tIns="0" bIns="0"/>
          <a:p>
            <a:endParaRPr/>
          </a:p>
        </p:txBody>
      </p:sp>
      <p:sp>
        <p:nvSpPr>
          <p:cNvPr id="22" name="PlaceHolder 4"/>
          <p:cNvSpPr>
            <a:spLocks noGrp="1"/>
          </p:cNvSpPr>
          <p:nvPr>
            <p:ph type="body"/>
          </p:nvPr>
        </p:nvSpPr>
        <p:spPr>
          <a:xfrm>
            <a:off x="388440" y="5400360"/>
            <a:ext cx="6994800" cy="2782440"/>
          </a:xfrm>
          <a:prstGeom prst="rect">
            <a:avLst/>
          </a:prstGeom>
        </p:spPr>
        <p:txBody>
          <a:bodyPr lIns="0" rIns="0" tIns="0" bIns="0"/>
          <a:p>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388800" y="402840"/>
            <a:ext cx="6994440" cy="1676160"/>
          </a:xfrm>
          <a:prstGeom prst="rect">
            <a:avLst/>
          </a:prstGeom>
        </p:spPr>
        <p:txBody>
          <a:bodyPr lIns="0" rIns="0" tIns="0" bIns="0" anchor="ctr"/>
          <a:p>
            <a:pPr algn="ctr"/>
            <a:r>
              <a:rPr lang="fr-FR" sz="4400">
                <a:latin typeface="Arial"/>
              </a:rPr>
              <a:t>Cliquez pour éditer le format du texte-titre</a:t>
            </a:r>
            <a:endParaRPr/>
          </a:p>
        </p:txBody>
      </p:sp>
      <p:sp>
        <p:nvSpPr>
          <p:cNvPr id="1" name="PlaceHolder 2"/>
          <p:cNvSpPr>
            <a:spLocks noGrp="1"/>
          </p:cNvSpPr>
          <p:nvPr>
            <p:ph type="body"/>
          </p:nvPr>
        </p:nvSpPr>
        <p:spPr>
          <a:xfrm>
            <a:off x="388440" y="2353320"/>
            <a:ext cx="6994800" cy="5833440"/>
          </a:xfrm>
          <a:prstGeom prst="rect">
            <a:avLst/>
          </a:prstGeom>
        </p:spPr>
        <p:txBody>
          <a:bodyPr lIns="0" rIns="0" tIns="0" bIns="0"/>
          <a:p>
            <a:pPr>
              <a:buSzPct val="45000"/>
              <a:buFont typeface="StarSymbol"/>
              <a:buChar char=""/>
            </a:pPr>
            <a:r>
              <a:rPr lang="fr-FR" sz="3200">
                <a:latin typeface="Arial"/>
              </a:rPr>
              <a:t>Cliquez pour éditer le format du plan de texte</a:t>
            </a:r>
            <a:endParaRPr/>
          </a:p>
          <a:p>
            <a:pPr lvl="1">
              <a:buSzPct val="75000"/>
              <a:buFont typeface="StarSymbol"/>
              <a:buChar char=""/>
            </a:pPr>
            <a:r>
              <a:rPr lang="fr-FR" sz="2800">
                <a:latin typeface="Arial"/>
              </a:rPr>
              <a:t>Second niveau de plan</a:t>
            </a:r>
            <a:endParaRPr/>
          </a:p>
          <a:p>
            <a:pPr lvl="2">
              <a:buSzPct val="45000"/>
              <a:buFont typeface="StarSymbol"/>
              <a:buChar char=""/>
            </a:pPr>
            <a:r>
              <a:rPr lang="fr-FR" sz="2400">
                <a:latin typeface="Arial"/>
              </a:rPr>
              <a:t>Troisième niveau de plan</a:t>
            </a:r>
            <a:endParaRPr/>
          </a:p>
          <a:p>
            <a:pPr lvl="3">
              <a:buSzPct val="75000"/>
              <a:buFont typeface="StarSymbol"/>
              <a:buChar char=""/>
            </a:pPr>
            <a:r>
              <a:rPr lang="fr-FR" sz="2000">
                <a:latin typeface="Arial"/>
              </a:rPr>
              <a:t>Quatrième niveau de plan</a:t>
            </a:r>
            <a:endParaRPr/>
          </a:p>
          <a:p>
            <a:pPr lvl="4">
              <a:buSzPct val="45000"/>
              <a:buFont typeface="StarSymbol"/>
              <a:buChar char=""/>
            </a:pPr>
            <a:r>
              <a:rPr lang="fr-FR" sz="2000">
                <a:latin typeface="Arial"/>
              </a:rPr>
              <a:t>Cinquième niveau de plan</a:t>
            </a:r>
            <a:endParaRPr/>
          </a:p>
          <a:p>
            <a:pPr lvl="5">
              <a:buSzPct val="45000"/>
              <a:buFont typeface="StarSymbol"/>
              <a:buChar char=""/>
            </a:pPr>
            <a:r>
              <a:rPr lang="fr-FR" sz="2000">
                <a:latin typeface="Arial"/>
              </a:rPr>
              <a:t>Sixième niveau de plan</a:t>
            </a:r>
            <a:endParaRPr/>
          </a:p>
          <a:p>
            <a:pPr lvl="6">
              <a:buSzPct val="45000"/>
              <a:buFont typeface="StarSymbol"/>
              <a:buChar char=""/>
            </a:pPr>
            <a:r>
              <a:rPr lang="fr-FR" sz="2000">
                <a:latin typeface="Arial"/>
              </a:rPr>
              <a:t>Septième niveau de plan</a:t>
            </a:r>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p:cSld>
    <p:bg>
      <p:bgPr>
        <a:solidFill>
          <a:srgbClr val="ffffff"/>
        </a:solidFill>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388440" y="401040"/>
            <a:ext cx="6994800" cy="1679040"/>
          </a:xfrm>
          <a:prstGeom prst="rect">
            <a:avLst/>
          </a:prstGeom>
        </p:spPr>
        <p:txBody>
          <a:bodyPr lIns="0" rIns="0" tIns="0" bIns="0" anchor="ctr"/>
          <a:p>
            <a:pPr algn="ctr"/>
            <a:r>
              <a:rPr lang="fr-FR" sz="4400">
                <a:latin typeface="Arial"/>
              </a:rPr>
              <a:t>Cliquez pour éditer le format du texte-titre</a:t>
            </a:r>
            <a:endParaRPr/>
          </a:p>
        </p:txBody>
      </p:sp>
      <p:sp>
        <p:nvSpPr>
          <p:cNvPr id="37" name="PlaceHolder 2"/>
          <p:cNvSpPr>
            <a:spLocks noGrp="1"/>
          </p:cNvSpPr>
          <p:nvPr>
            <p:ph type="body"/>
          </p:nvPr>
        </p:nvSpPr>
        <p:spPr>
          <a:xfrm>
            <a:off x="388440" y="2353320"/>
            <a:ext cx="6994800" cy="5833440"/>
          </a:xfrm>
          <a:prstGeom prst="rect">
            <a:avLst/>
          </a:prstGeom>
        </p:spPr>
        <p:txBody>
          <a:bodyPr lIns="0" rIns="0" tIns="0" bIns="0"/>
          <a:p>
            <a:pPr>
              <a:buSzPct val="45000"/>
              <a:buFont typeface="StarSymbol"/>
              <a:buChar char=""/>
            </a:pPr>
            <a:r>
              <a:rPr lang="fr-FR" sz="3200">
                <a:latin typeface="Arial"/>
              </a:rPr>
              <a:t>Cliquez pour éditer le format du plan de texte</a:t>
            </a:r>
            <a:endParaRPr/>
          </a:p>
          <a:p>
            <a:pPr lvl="1">
              <a:buSzPct val="75000"/>
              <a:buFont typeface="StarSymbol"/>
              <a:buChar char=""/>
            </a:pPr>
            <a:r>
              <a:rPr lang="fr-FR" sz="2800">
                <a:latin typeface="Arial"/>
              </a:rPr>
              <a:t>Second niveau de plan</a:t>
            </a:r>
            <a:endParaRPr/>
          </a:p>
          <a:p>
            <a:pPr lvl="2">
              <a:buSzPct val="45000"/>
              <a:buFont typeface="StarSymbol"/>
              <a:buChar char=""/>
            </a:pPr>
            <a:r>
              <a:rPr lang="fr-FR" sz="2400">
                <a:latin typeface="Arial"/>
              </a:rPr>
              <a:t>Troisième niveau de plan</a:t>
            </a:r>
            <a:endParaRPr/>
          </a:p>
          <a:p>
            <a:pPr lvl="3">
              <a:buSzPct val="75000"/>
              <a:buFont typeface="StarSymbol"/>
              <a:buChar char=""/>
            </a:pPr>
            <a:r>
              <a:rPr lang="fr-FR" sz="2000">
                <a:latin typeface="Arial"/>
              </a:rPr>
              <a:t>Quatrième niveau de plan</a:t>
            </a:r>
            <a:endParaRPr/>
          </a:p>
          <a:p>
            <a:pPr lvl="4">
              <a:buSzPct val="45000"/>
              <a:buFont typeface="StarSymbol"/>
              <a:buChar char=""/>
            </a:pPr>
            <a:r>
              <a:rPr lang="fr-FR" sz="2000">
                <a:latin typeface="Arial"/>
              </a:rPr>
              <a:t>Cinquième niveau de plan</a:t>
            </a:r>
            <a:endParaRPr/>
          </a:p>
          <a:p>
            <a:pPr lvl="5">
              <a:buSzPct val="45000"/>
              <a:buFont typeface="StarSymbol"/>
              <a:buChar char=""/>
            </a:pPr>
            <a:r>
              <a:rPr lang="fr-FR" sz="2000">
                <a:latin typeface="Arial"/>
              </a:rPr>
              <a:t>Sixième niveau de plan</a:t>
            </a:r>
            <a:endParaRPr/>
          </a:p>
          <a:p>
            <a:pPr lvl="6">
              <a:buSzPct val="45000"/>
              <a:buFont typeface="StarSymbol"/>
              <a:buChar char=""/>
            </a:pPr>
            <a:r>
              <a:rPr lang="fr-FR" sz="2000">
                <a:latin typeface="Arial"/>
              </a:rPr>
              <a:t>Septième niveau de plan</a:t>
            </a:r>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3.xml"/><Relationship Id="rId3" Type="http://schemas.openxmlformats.org/officeDocument/2006/relationships/notesSlide" Target="../notesSlides/notesSlide1.xml"/>
</Relationships>
</file>

<file path=ppt/slides/_rels/slide10.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7" Type="http://schemas.openxmlformats.org/officeDocument/2006/relationships/slideLayout" Target="../slideLayouts/slideLayout3.xml"/><Relationship Id="rId8" Type="http://schemas.openxmlformats.org/officeDocument/2006/relationships/notesSlide" Target="../notesSlides/notesSlide10.xml"/>
</Relationships>
</file>

<file path=ppt/slides/_rels/slide11.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image" Target="../media/image24.png"/><Relationship Id="rId4" Type="http://schemas.openxmlformats.org/officeDocument/2006/relationships/image" Target="../media/image25.png"/><Relationship Id="rId5" Type="http://schemas.openxmlformats.org/officeDocument/2006/relationships/image" Target="../media/image26.png"/><Relationship Id="rId6" Type="http://schemas.openxmlformats.org/officeDocument/2006/relationships/image" Target="../media/image27.png"/><Relationship Id="rId7" Type="http://schemas.openxmlformats.org/officeDocument/2006/relationships/slideLayout" Target="../slideLayouts/slideLayout3.xml"/><Relationship Id="rId8" Type="http://schemas.openxmlformats.org/officeDocument/2006/relationships/notesSlide" Target="../notesSlides/notesSlide11.xml"/>
</Relationships>
</file>

<file path=ppt/slides/_rels/slide12.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png"/><Relationship Id="rId3" Type="http://schemas.openxmlformats.org/officeDocument/2006/relationships/slideLayout" Target="../slideLayouts/slideLayout3.xml"/><Relationship Id="rId4" Type="http://schemas.openxmlformats.org/officeDocument/2006/relationships/notesSlide" Target="../notesSlides/notesSlide12.xml"/>
</Relationships>
</file>

<file path=ppt/slides/_rels/slide13.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slideLayout" Target="../slideLayouts/slideLayout3.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slideLayout" Target="../slideLayouts/slideLayout3.xml"/><Relationship Id="rId4" Type="http://schemas.openxmlformats.org/officeDocument/2006/relationships/notesSlide" Target="../notesSlides/notesSlide14.xml"/>
</Relationships>
</file>

<file path=ppt/slides/_rels/slide1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
</Relationships>
</file>

<file path=ppt/slides/_rels/slide16.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image" Target="../media/image34.png"/><Relationship Id="rId3" Type="http://schemas.openxmlformats.org/officeDocument/2006/relationships/slideLayout" Target="../slideLayouts/slideLayout3.xml"/><Relationship Id="rId4" Type="http://schemas.openxmlformats.org/officeDocument/2006/relationships/notesSlide" Target="../notesSlides/notesSlide16.xml"/>
</Relationships>
</file>

<file path=ppt/slides/_rels/slide17.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3.xml"/><Relationship Id="rId3" Type="http://schemas.openxmlformats.org/officeDocument/2006/relationships/notesSlide" Target="../notesSlides/notesSlide17.xml"/>
</Relationships>
</file>

<file path=ppt/slides/_rels/slide18.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image" Target="../media/image37.png"/><Relationship Id="rId3" Type="http://schemas.openxmlformats.org/officeDocument/2006/relationships/slideLayout" Target="../slideLayouts/slideLayout3.xml"/><Relationship Id="rId4" Type="http://schemas.openxmlformats.org/officeDocument/2006/relationships/notesSlide" Target="../notesSlides/notesSlide18.xml"/>
</Relationships>
</file>

<file path=ppt/slides/_rels/slide19.xml.rels><?xml version="1.0" encoding="UTF-8"?>
<Relationships xmlns="http://schemas.openxmlformats.org/package/2006/relationships"><Relationship Id="rId1" Type="http://schemas.openxmlformats.org/officeDocument/2006/relationships/image" Target="../media/image38.png"/><Relationship Id="rId2" Type="http://schemas.openxmlformats.org/officeDocument/2006/relationships/slideLayout" Target="../slideLayouts/slideLayout3.xml"/><Relationship Id="rId3" Type="http://schemas.openxmlformats.org/officeDocument/2006/relationships/notesSlide" Target="../notesSlides/notesSlide19.xml"/>
</Relationships>
</file>

<file path=ppt/slides/_rels/slide2.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3.xml"/><Relationship Id="rId3" Type="http://schemas.openxmlformats.org/officeDocument/2006/relationships/notesSlide" Target="../notesSlides/notesSlide2.xml"/>
</Relationships>
</file>

<file path=ppt/slides/_rels/slide20.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image" Target="../media/image9.png"/><Relationship Id="rId3" Type="http://schemas.openxmlformats.org/officeDocument/2006/relationships/slideLayout" Target="../slideLayouts/slideLayout3.xml"/><Relationship Id="rId4" Type="http://schemas.openxmlformats.org/officeDocument/2006/relationships/notesSlide" Target="../notesSlides/notesSlide4.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
</Relationships>
</file>

<file path=ppt/slides/_rels/slide6.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slideLayout" Target="../slideLayouts/slideLayout3.xml"/><Relationship Id="rId4" Type="http://schemas.openxmlformats.org/officeDocument/2006/relationships/notesSlide" Target="../notesSlides/notesSlide6.xml"/>
</Relationships>
</file>

<file path=ppt/slides/_rels/slide7.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3.xml"/><Relationship Id="rId3" Type="http://schemas.openxmlformats.org/officeDocument/2006/relationships/notesSlide" Target="../notesSlides/notesSlide7.xml"/>
</Relationships>
</file>

<file path=ppt/slides/_rels/slide8.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slideLayout" Target="../slideLayouts/slideLayout3.xml"/><Relationship Id="rId4" Type="http://schemas.openxmlformats.org/officeDocument/2006/relationships/notesSlide" Target="../notesSlides/notesSlide8.xml"/>
</Relationships>
</file>

<file path=ppt/slides/_rels/slide9.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3.xml"/><Relationship Id="rId3" Type="http://schemas.openxmlformats.org/officeDocument/2006/relationships/notesSlide" Target="../notesSlides/notesSlide9.xml"/>
</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pic>
        <p:nvPicPr>
          <p:cNvPr id="78" name="Picture 1" descr=""/>
          <p:cNvPicPr/>
          <p:nvPr/>
        </p:nvPicPr>
        <p:blipFill>
          <a:blip r:embed="rId1"/>
          <a:stretch>
            <a:fillRect/>
          </a:stretch>
        </p:blipFill>
        <p:spPr>
          <a:xfrm>
            <a:off x="0" y="0"/>
            <a:ext cx="7771680" cy="10057680"/>
          </a:xfrm>
          <a:prstGeom prst="rect">
            <a:avLst/>
          </a:prstGeom>
          <a:ln>
            <a:noFill/>
          </a:ln>
        </p:spPr>
      </p:pic>
      <p:sp>
        <p:nvSpPr>
          <p:cNvPr id="79" name="CustomShape 1"/>
          <p:cNvSpPr/>
          <p:nvPr/>
        </p:nvSpPr>
        <p:spPr>
          <a:xfrm>
            <a:off x="4732920" y="8192160"/>
            <a:ext cx="2513520" cy="2279520"/>
          </a:xfrm>
          <a:prstGeom prst="rect">
            <a:avLst/>
          </a:prstGeom>
          <a:noFill/>
          <a:ln>
            <a:noFill/>
          </a:ln>
        </p:spPr>
        <p:txBody>
          <a:bodyPr lIns="90000" rIns="90000" tIns="45000" bIns="45000"/>
          <a:p>
            <a:pPr>
              <a:lnSpc>
                <a:spcPct val="100000"/>
              </a:lnSpc>
            </a:pPr>
            <a:r>
              <a:rPr lang="fr-FR" sz="1200">
                <a:solidFill>
                  <a:srgbClr val="000000"/>
                </a:solidFill>
                <a:latin typeface="Futura Condensed"/>
              </a:rPr>
              <a:t>KNOW WANT LEARN</a:t>
            </a:r>
            <a:r>
              <a:rPr lang="fr-FR" sz="1200">
                <a:solidFill>
                  <a:srgbClr val="000000"/>
                </a:solidFill>
                <a:latin typeface="Futura Condensed"/>
              </a:rPr>
              <a:t>	</a:t>
            </a:r>
            <a:r>
              <a:rPr lang="fr-FR" sz="1200">
                <a:solidFill>
                  <a:srgbClr val="000000"/>
                </a:solidFill>
                <a:latin typeface="Futura Condensed"/>
              </a:rPr>
              <a:t>  </a:t>
            </a:r>
            <a:r>
              <a:rPr lang="fr-FR" sz="1200">
                <a:solidFill>
                  <a:srgbClr val="000000"/>
                </a:solidFill>
                <a:latin typeface="Futura Condensed"/>
              </a:rPr>
              <a:t>	</a:t>
            </a:r>
            <a:r>
              <a:rPr lang="fr-FR" sz="1200">
                <a:solidFill>
                  <a:srgbClr val="000000"/>
                </a:solidFill>
                <a:latin typeface="Futura Condensed"/>
              </a:rPr>
              <a:t>  92</a:t>
            </a:r>
            <a:endParaRPr/>
          </a:p>
          <a:p>
            <a:pPr>
              <a:lnSpc>
                <a:spcPct val="100000"/>
              </a:lnSpc>
            </a:pPr>
            <a:r>
              <a:rPr lang="fr-FR" sz="1200">
                <a:solidFill>
                  <a:srgbClr val="000000"/>
                </a:solidFill>
                <a:latin typeface="Futura Condensed"/>
              </a:rPr>
              <a:t>ROUND TWO</a:t>
            </a:r>
            <a:r>
              <a:rPr lang="fr-FR" sz="1200">
                <a:solidFill>
                  <a:srgbClr val="000000"/>
                </a:solidFill>
                <a:latin typeface="Futura Condensed"/>
              </a:rPr>
              <a:t>	</a:t>
            </a:r>
            <a:r>
              <a:rPr lang="fr-FR" sz="1200">
                <a:solidFill>
                  <a:srgbClr val="000000"/>
                </a:solidFill>
                <a:latin typeface="Futura Condensed"/>
              </a:rPr>
              <a:t>	</a:t>
            </a:r>
            <a:r>
              <a:rPr lang="fr-FR" sz="1200">
                <a:solidFill>
                  <a:srgbClr val="000000"/>
                </a:solidFill>
                <a:latin typeface="Futura Condensed"/>
              </a:rPr>
              <a:t>	</a:t>
            </a:r>
            <a:r>
              <a:rPr lang="fr-FR" sz="1200">
                <a:solidFill>
                  <a:srgbClr val="000000"/>
                </a:solidFill>
                <a:latin typeface="Futura Condensed"/>
              </a:rPr>
              <a:t>  94</a:t>
            </a:r>
            <a:endParaRPr/>
          </a:p>
          <a:p>
            <a:pPr>
              <a:lnSpc>
                <a:spcPct val="100000"/>
              </a:lnSpc>
            </a:pPr>
            <a:r>
              <a:rPr lang="fr-FR" sz="1200">
                <a:solidFill>
                  <a:srgbClr val="000000"/>
                </a:solidFill>
                <a:latin typeface="Futura Condensed"/>
              </a:rPr>
              <a:t>ADVANCED CONCEPTS</a:t>
            </a:r>
            <a:r>
              <a:rPr lang="fr-FR" sz="1200">
                <a:solidFill>
                  <a:srgbClr val="000000"/>
                </a:solidFill>
                <a:latin typeface="Futura Condensed"/>
              </a:rPr>
              <a:t>	</a:t>
            </a:r>
            <a:r>
              <a:rPr lang="fr-FR" sz="1200">
                <a:solidFill>
                  <a:srgbClr val="000000"/>
                </a:solidFill>
                <a:latin typeface="Futura Condensed"/>
              </a:rPr>
              <a:t>	</a:t>
            </a:r>
            <a:r>
              <a:rPr lang="fr-FR" sz="1200">
                <a:solidFill>
                  <a:srgbClr val="000000"/>
                </a:solidFill>
                <a:latin typeface="Futura Condensed"/>
              </a:rPr>
              <a:t>  96</a:t>
            </a:r>
            <a:endParaRPr/>
          </a:p>
          <a:p>
            <a:pPr>
              <a:lnSpc>
                <a:spcPct val="100000"/>
              </a:lnSpc>
            </a:pPr>
            <a:r>
              <a:rPr lang="fr-FR" sz="1200">
                <a:solidFill>
                  <a:srgbClr val="000000"/>
                </a:solidFill>
                <a:latin typeface="Futura Condensed"/>
              </a:rPr>
              <a:t>HARDWARE &amp; EXTENSIONS</a:t>
            </a:r>
            <a:r>
              <a:rPr lang="fr-FR" sz="1200">
                <a:solidFill>
                  <a:srgbClr val="000000"/>
                </a:solidFill>
                <a:latin typeface="Futura Condensed"/>
              </a:rPr>
              <a:t>	</a:t>
            </a:r>
            <a:r>
              <a:rPr lang="fr-FR" sz="1200">
                <a:solidFill>
                  <a:srgbClr val="000000"/>
                </a:solidFill>
                <a:latin typeface="Futura Condensed"/>
              </a:rPr>
              <a:t>	</a:t>
            </a:r>
            <a:r>
              <a:rPr lang="fr-FR" sz="1200">
                <a:solidFill>
                  <a:srgbClr val="000000"/>
                </a:solidFill>
                <a:latin typeface="Futura Condensed"/>
              </a:rPr>
              <a:t>100</a:t>
            </a:r>
            <a:endParaRPr/>
          </a:p>
          <a:p>
            <a:pPr>
              <a:lnSpc>
                <a:spcPct val="100000"/>
              </a:lnSpc>
            </a:pPr>
            <a:r>
              <a:rPr lang="fr-FR" sz="1200">
                <a:solidFill>
                  <a:srgbClr val="000000"/>
                </a:solidFill>
                <a:latin typeface="Futura Condensed"/>
              </a:rPr>
              <a:t>ACTIVITY DESIGN</a:t>
            </a:r>
            <a:r>
              <a:rPr lang="fr-FR" sz="1200">
                <a:solidFill>
                  <a:srgbClr val="000000"/>
                </a:solidFill>
                <a:latin typeface="Futura Condensed"/>
              </a:rPr>
              <a:t>	</a:t>
            </a:r>
            <a:r>
              <a:rPr lang="fr-FR" sz="1200">
                <a:solidFill>
                  <a:srgbClr val="000000"/>
                </a:solidFill>
                <a:latin typeface="Futura Condensed"/>
              </a:rPr>
              <a:t>	</a:t>
            </a:r>
            <a:r>
              <a:rPr lang="fr-FR" sz="1200">
                <a:solidFill>
                  <a:srgbClr val="000000"/>
                </a:solidFill>
                <a:latin typeface="Futura Condensed"/>
              </a:rPr>
              <a:t>	</a:t>
            </a:r>
            <a:r>
              <a:rPr lang="fr-FR" sz="1200">
                <a:solidFill>
                  <a:srgbClr val="000000"/>
                </a:solidFill>
                <a:latin typeface="Futura Condensed"/>
              </a:rPr>
              <a:t>102</a:t>
            </a:r>
            <a:endParaRPr/>
          </a:p>
          <a:p>
            <a:pPr>
              <a:lnSpc>
                <a:spcPct val="100000"/>
              </a:lnSpc>
            </a:pPr>
            <a:r>
              <a:rPr lang="fr-FR" sz="1200">
                <a:solidFill>
                  <a:srgbClr val="000000"/>
                </a:solidFill>
                <a:latin typeface="Futura Condensed"/>
              </a:rPr>
              <a:t>MY DEBUG IT!</a:t>
            </a:r>
            <a:r>
              <a:rPr lang="fr-FR" sz="1200">
                <a:solidFill>
                  <a:srgbClr val="000000"/>
                </a:solidFill>
                <a:latin typeface="Futura Condensed"/>
              </a:rPr>
              <a:t>	</a:t>
            </a:r>
            <a:r>
              <a:rPr lang="fr-FR" sz="1200">
                <a:solidFill>
                  <a:srgbClr val="000000"/>
                </a:solidFill>
                <a:latin typeface="Futura Condensed"/>
              </a:rPr>
              <a:t>	</a:t>
            </a:r>
            <a:r>
              <a:rPr lang="fr-FR" sz="1200">
                <a:solidFill>
                  <a:srgbClr val="000000"/>
                </a:solidFill>
                <a:latin typeface="Futura Condensed"/>
              </a:rPr>
              <a:t>      </a:t>
            </a:r>
            <a:r>
              <a:rPr lang="fr-FR" sz="1200">
                <a:solidFill>
                  <a:srgbClr val="000000"/>
                </a:solidFill>
                <a:latin typeface="Futura Condensed"/>
              </a:rPr>
              <a:t>	</a:t>
            </a:r>
            <a:r>
              <a:rPr lang="fr-FR" sz="1200">
                <a:solidFill>
                  <a:srgbClr val="000000"/>
                </a:solidFill>
                <a:latin typeface="Futura Condensed"/>
              </a:rPr>
              <a:t>106</a:t>
            </a:r>
            <a:endParaRPr/>
          </a:p>
        </p:txBody>
      </p:sp>
      <p:sp>
        <p:nvSpPr>
          <p:cNvPr id="80" name="Line 2"/>
          <p:cNvSpPr/>
          <p:nvPr/>
        </p:nvSpPr>
        <p:spPr>
          <a:xfrm>
            <a:off x="824760" y="8759160"/>
            <a:ext cx="0" cy="450000"/>
          </a:xfrm>
          <a:prstGeom prst="line">
            <a:avLst/>
          </a:prstGeom>
          <a:ln w="12600">
            <a:solidFill>
              <a:srgbClr val="a6a6a6"/>
            </a:solidFill>
            <a:round/>
          </a:ln>
        </p:spPr>
      </p:sp>
      <p:sp>
        <p:nvSpPr>
          <p:cNvPr id="81" name="Line 3"/>
          <p:cNvSpPr/>
          <p:nvPr/>
        </p:nvSpPr>
        <p:spPr>
          <a:xfrm>
            <a:off x="824760" y="9203040"/>
            <a:ext cx="3218760" cy="0"/>
          </a:xfrm>
          <a:prstGeom prst="line">
            <a:avLst/>
          </a:prstGeom>
          <a:ln w="12600">
            <a:solidFill>
              <a:srgbClr val="a6a6a6"/>
            </a:solidFill>
            <a:round/>
          </a:ln>
        </p:spPr>
      </p:sp>
      <p:sp>
        <p:nvSpPr>
          <p:cNvPr id="82" name="Line 4"/>
          <p:cNvSpPr/>
          <p:nvPr/>
        </p:nvSpPr>
        <p:spPr>
          <a:xfrm>
            <a:off x="1374480" y="8755200"/>
            <a:ext cx="0" cy="450360"/>
          </a:xfrm>
          <a:prstGeom prst="line">
            <a:avLst/>
          </a:prstGeom>
          <a:ln w="12600">
            <a:solidFill>
              <a:srgbClr val="a6a6a6"/>
            </a:solidFill>
            <a:round/>
          </a:ln>
        </p:spPr>
      </p:sp>
      <p:sp>
        <p:nvSpPr>
          <p:cNvPr id="83" name="Line 5"/>
          <p:cNvSpPr/>
          <p:nvPr/>
        </p:nvSpPr>
        <p:spPr>
          <a:xfrm>
            <a:off x="1903680" y="8755200"/>
            <a:ext cx="0" cy="450360"/>
          </a:xfrm>
          <a:prstGeom prst="line">
            <a:avLst/>
          </a:prstGeom>
          <a:ln w="12600">
            <a:solidFill>
              <a:srgbClr val="a6a6a6"/>
            </a:solidFill>
            <a:round/>
          </a:ln>
        </p:spPr>
      </p:sp>
      <p:sp>
        <p:nvSpPr>
          <p:cNvPr id="84" name="Line 6"/>
          <p:cNvSpPr/>
          <p:nvPr/>
        </p:nvSpPr>
        <p:spPr>
          <a:xfrm>
            <a:off x="2454120" y="8752680"/>
            <a:ext cx="0" cy="450360"/>
          </a:xfrm>
          <a:prstGeom prst="line">
            <a:avLst/>
          </a:prstGeom>
          <a:ln w="12600">
            <a:solidFill>
              <a:srgbClr val="a6a6a6"/>
            </a:solidFill>
            <a:round/>
          </a:ln>
        </p:spPr>
      </p:sp>
      <p:sp>
        <p:nvSpPr>
          <p:cNvPr id="85" name="Line 7"/>
          <p:cNvSpPr/>
          <p:nvPr/>
        </p:nvSpPr>
        <p:spPr>
          <a:xfrm>
            <a:off x="2976480" y="8752680"/>
            <a:ext cx="0" cy="450360"/>
          </a:xfrm>
          <a:prstGeom prst="line">
            <a:avLst/>
          </a:prstGeom>
          <a:ln w="12600">
            <a:solidFill>
              <a:srgbClr val="a6a6a6"/>
            </a:solidFill>
            <a:round/>
          </a:ln>
        </p:spPr>
      </p:sp>
      <p:sp>
        <p:nvSpPr>
          <p:cNvPr id="86" name="Line 8"/>
          <p:cNvSpPr/>
          <p:nvPr/>
        </p:nvSpPr>
        <p:spPr>
          <a:xfrm>
            <a:off x="3520800" y="8755200"/>
            <a:ext cx="0" cy="450360"/>
          </a:xfrm>
          <a:prstGeom prst="line">
            <a:avLst/>
          </a:prstGeom>
          <a:ln w="12600">
            <a:solidFill>
              <a:srgbClr val="a6a6a6"/>
            </a:solidFill>
            <a:round/>
          </a:ln>
        </p:spPr>
      </p:sp>
      <p:sp>
        <p:nvSpPr>
          <p:cNvPr id="87" name="Line 9"/>
          <p:cNvSpPr/>
          <p:nvPr/>
        </p:nvSpPr>
        <p:spPr>
          <a:xfrm>
            <a:off x="4043520" y="8755920"/>
            <a:ext cx="0" cy="452520"/>
          </a:xfrm>
          <a:prstGeom prst="line">
            <a:avLst/>
          </a:prstGeom>
          <a:ln w="12600">
            <a:solidFill>
              <a:srgbClr val="a6a6a6"/>
            </a:solidFill>
            <a:round/>
          </a:ln>
        </p:spPr>
      </p:sp>
      <p:sp>
        <p:nvSpPr>
          <p:cNvPr id="88" name="CustomShape 10"/>
          <p:cNvSpPr/>
          <p:nvPr/>
        </p:nvSpPr>
        <p:spPr>
          <a:xfrm>
            <a:off x="605160" y="8605080"/>
            <a:ext cx="469800" cy="469800"/>
          </a:xfrm>
          <a:prstGeom prst="ellipse">
            <a:avLst/>
          </a:prstGeom>
          <a:solidFill>
            <a:srgbClr val="a6a6a6"/>
          </a:solidFill>
          <a:ln w="12600">
            <a:noFill/>
          </a:ln>
        </p:spPr>
        <p:txBody>
          <a:bodyPr lIns="0" rIns="0" tIns="0" bIns="0" anchor="ctr"/>
          <a:p>
            <a:pPr algn="ctr">
              <a:lnSpc>
                <a:spcPct val="100000"/>
              </a:lnSpc>
            </a:pPr>
            <a:r>
              <a:rPr lang="fr-FR" sz="1100">
                <a:solidFill>
                  <a:srgbClr val="f2f2f2"/>
                </a:solidFill>
                <a:latin typeface="Futura Condensed"/>
              </a:rPr>
              <a:t>0</a:t>
            </a:r>
            <a:endParaRPr/>
          </a:p>
        </p:txBody>
      </p:sp>
      <p:sp>
        <p:nvSpPr>
          <p:cNvPr id="89" name="CustomShape 11"/>
          <p:cNvSpPr/>
          <p:nvPr/>
        </p:nvSpPr>
        <p:spPr>
          <a:xfrm>
            <a:off x="1139400" y="8605080"/>
            <a:ext cx="469800" cy="469800"/>
          </a:xfrm>
          <a:prstGeom prst="ellipse">
            <a:avLst/>
          </a:prstGeom>
          <a:solidFill>
            <a:srgbClr val="a6a6a6"/>
          </a:solidFill>
          <a:ln w="12600">
            <a:noFill/>
          </a:ln>
        </p:spPr>
        <p:txBody>
          <a:bodyPr lIns="90000" rIns="90000" tIns="45000" bIns="45000" anchor="ctr"/>
          <a:p>
            <a:pPr algn="ctr">
              <a:lnSpc>
                <a:spcPct val="100000"/>
              </a:lnSpc>
            </a:pPr>
            <a:r>
              <a:rPr lang="fr-FR" sz="1100">
                <a:solidFill>
                  <a:srgbClr val="f2f2f2"/>
                </a:solidFill>
                <a:latin typeface="Futura Condensed"/>
              </a:rPr>
              <a:t>1</a:t>
            </a:r>
            <a:endParaRPr/>
          </a:p>
        </p:txBody>
      </p:sp>
      <p:sp>
        <p:nvSpPr>
          <p:cNvPr id="90" name="CustomShape 12"/>
          <p:cNvSpPr/>
          <p:nvPr/>
        </p:nvSpPr>
        <p:spPr>
          <a:xfrm>
            <a:off x="1668600" y="8605080"/>
            <a:ext cx="469800" cy="469800"/>
          </a:xfrm>
          <a:prstGeom prst="ellipse">
            <a:avLst/>
          </a:prstGeom>
          <a:solidFill>
            <a:srgbClr val="a6a6a6"/>
          </a:solidFill>
          <a:ln w="12600">
            <a:noFill/>
          </a:ln>
        </p:spPr>
        <p:txBody>
          <a:bodyPr lIns="90000" rIns="90000" tIns="45000" bIns="45000" anchor="ctr"/>
          <a:p>
            <a:pPr algn="ctr">
              <a:lnSpc>
                <a:spcPct val="100000"/>
              </a:lnSpc>
            </a:pPr>
            <a:r>
              <a:rPr lang="fr-FR" sz="1100">
                <a:solidFill>
                  <a:srgbClr val="f2f2f2"/>
                </a:solidFill>
                <a:latin typeface="Futura Condensed"/>
              </a:rPr>
              <a:t>2</a:t>
            </a:r>
            <a:endParaRPr/>
          </a:p>
        </p:txBody>
      </p:sp>
      <p:sp>
        <p:nvSpPr>
          <p:cNvPr id="91" name="CustomShape 13"/>
          <p:cNvSpPr/>
          <p:nvPr/>
        </p:nvSpPr>
        <p:spPr>
          <a:xfrm>
            <a:off x="2219040" y="8605080"/>
            <a:ext cx="469800" cy="469800"/>
          </a:xfrm>
          <a:prstGeom prst="ellipse">
            <a:avLst/>
          </a:prstGeom>
          <a:solidFill>
            <a:srgbClr val="a6a6a6"/>
          </a:solidFill>
          <a:ln w="12600">
            <a:noFill/>
          </a:ln>
        </p:spPr>
        <p:txBody>
          <a:bodyPr lIns="90000" rIns="90000" tIns="45000" bIns="45000" anchor="ctr"/>
          <a:p>
            <a:pPr algn="ctr">
              <a:lnSpc>
                <a:spcPct val="100000"/>
              </a:lnSpc>
            </a:pPr>
            <a:r>
              <a:rPr lang="fr-FR" sz="1100">
                <a:solidFill>
                  <a:srgbClr val="f2f2f2"/>
                </a:solidFill>
                <a:latin typeface="Futura Condensed"/>
              </a:rPr>
              <a:t>3</a:t>
            </a:r>
            <a:endParaRPr/>
          </a:p>
        </p:txBody>
      </p:sp>
      <p:sp>
        <p:nvSpPr>
          <p:cNvPr id="92" name="CustomShape 14"/>
          <p:cNvSpPr/>
          <p:nvPr/>
        </p:nvSpPr>
        <p:spPr>
          <a:xfrm>
            <a:off x="2741400" y="8605080"/>
            <a:ext cx="469800" cy="469800"/>
          </a:xfrm>
          <a:prstGeom prst="ellipse">
            <a:avLst/>
          </a:prstGeom>
          <a:solidFill>
            <a:srgbClr val="a6a6a6"/>
          </a:solidFill>
          <a:ln w="12600">
            <a:noFill/>
          </a:ln>
        </p:spPr>
        <p:txBody>
          <a:bodyPr lIns="90000" rIns="90000" tIns="45000" bIns="45000" anchor="ctr"/>
          <a:p>
            <a:pPr algn="ctr">
              <a:lnSpc>
                <a:spcPct val="100000"/>
              </a:lnSpc>
            </a:pPr>
            <a:r>
              <a:rPr lang="fr-FR" sz="1100">
                <a:solidFill>
                  <a:srgbClr val="f2f2f2"/>
                </a:solidFill>
                <a:latin typeface="Futura Condensed"/>
              </a:rPr>
              <a:t>4</a:t>
            </a:r>
            <a:endParaRPr/>
          </a:p>
        </p:txBody>
      </p:sp>
      <p:sp>
        <p:nvSpPr>
          <p:cNvPr id="93" name="CustomShape 15"/>
          <p:cNvSpPr/>
          <p:nvPr/>
        </p:nvSpPr>
        <p:spPr>
          <a:xfrm>
            <a:off x="3809520" y="8605080"/>
            <a:ext cx="469800" cy="469800"/>
          </a:xfrm>
          <a:prstGeom prst="ellipse">
            <a:avLst/>
          </a:prstGeom>
          <a:solidFill>
            <a:srgbClr val="a6a6a6"/>
          </a:solidFill>
          <a:ln w="12600">
            <a:noFill/>
          </a:ln>
        </p:spPr>
        <p:txBody>
          <a:bodyPr lIns="90000" rIns="90000" tIns="45000" bIns="45000" anchor="ctr"/>
          <a:p>
            <a:pPr algn="ctr">
              <a:lnSpc>
                <a:spcPct val="100000"/>
              </a:lnSpc>
            </a:pPr>
            <a:r>
              <a:rPr lang="fr-FR" sz="1100">
                <a:solidFill>
                  <a:srgbClr val="f2f2f2"/>
                </a:solidFill>
                <a:latin typeface="Futura Condensed"/>
              </a:rPr>
              <a:t>6</a:t>
            </a:r>
            <a:endParaRPr/>
          </a:p>
        </p:txBody>
      </p:sp>
      <p:sp>
        <p:nvSpPr>
          <p:cNvPr id="94" name="CustomShape 16"/>
          <p:cNvSpPr/>
          <p:nvPr/>
        </p:nvSpPr>
        <p:spPr>
          <a:xfrm rot="8076000">
            <a:off x="3263400" y="8464680"/>
            <a:ext cx="515520" cy="515520"/>
          </a:xfrm>
          <a:prstGeom prst="teardrop">
            <a:avLst>
              <a:gd name="adj" fmla="val 100000"/>
            </a:avLst>
          </a:prstGeom>
          <a:solidFill>
            <a:srgbClr val="f7a654"/>
          </a:solidFill>
          <a:ln w="9360">
            <a:noFill/>
          </a:ln>
        </p:spPr>
      </p:sp>
      <p:sp>
        <p:nvSpPr>
          <p:cNvPr id="95" name="CustomShape 17"/>
          <p:cNvSpPr/>
          <p:nvPr/>
        </p:nvSpPr>
        <p:spPr>
          <a:xfrm>
            <a:off x="3331800" y="8523000"/>
            <a:ext cx="380160" cy="394920"/>
          </a:xfrm>
          <a:prstGeom prst="rect">
            <a:avLst/>
          </a:prstGeom>
          <a:noFill/>
          <a:ln>
            <a:noFill/>
          </a:ln>
        </p:spPr>
        <p:txBody>
          <a:bodyPr lIns="90000" rIns="90000" tIns="45000" bIns="45000"/>
          <a:p>
            <a:pPr algn="ctr">
              <a:lnSpc>
                <a:spcPct val="100000"/>
              </a:lnSpc>
            </a:pPr>
            <a:r>
              <a:rPr lang="fr-FR" sz="2000">
                <a:solidFill>
                  <a:srgbClr val="ffffff"/>
                </a:solidFill>
                <a:latin typeface="Futura Condensed"/>
              </a:rPr>
              <a:t>5</a:t>
            </a:r>
            <a:endParaRPr/>
          </a:p>
        </p:txBody>
      </p:sp>
      <p:sp>
        <p:nvSpPr>
          <p:cNvPr id="96" name="CustomShape 18"/>
          <p:cNvSpPr/>
          <p:nvPr/>
        </p:nvSpPr>
        <p:spPr>
          <a:xfrm>
            <a:off x="457200" y="464040"/>
            <a:ext cx="5769000" cy="1705680"/>
          </a:xfrm>
          <a:prstGeom prst="rect">
            <a:avLst/>
          </a:prstGeom>
          <a:noFill/>
          <a:ln>
            <a:noFill/>
          </a:ln>
        </p:spPr>
        <p:txBody>
          <a:bodyPr lIns="90000" rIns="90000" tIns="45000" bIns="45000"/>
          <a:p>
            <a:pPr>
              <a:lnSpc>
                <a:spcPct val="100000"/>
              </a:lnSpc>
            </a:pPr>
            <a:r>
              <a:rPr lang="fr-FR" sz="5300">
                <a:solidFill>
                  <a:srgbClr val="000000"/>
                </a:solidFill>
                <a:latin typeface="Futura Condensed"/>
              </a:rPr>
              <a:t>UNIT 5</a:t>
            </a:r>
            <a:endParaRPr/>
          </a:p>
          <a:p>
            <a:pPr>
              <a:lnSpc>
                <a:spcPct val="100000"/>
              </a:lnSpc>
            </a:pPr>
            <a:r>
              <a:rPr lang="fr-FR" sz="5300">
                <a:solidFill>
                  <a:srgbClr val="000000"/>
                </a:solidFill>
                <a:latin typeface="Futura Condensed"/>
              </a:rPr>
              <a:t>DIVING DEEPER</a:t>
            </a:r>
            <a:endParaRPr/>
          </a:p>
        </p:txBody>
      </p:sp>
      <p:sp>
        <p:nvSpPr>
          <p:cNvPr id="97" name="CustomShape 19"/>
          <p:cNvSpPr/>
          <p:nvPr/>
        </p:nvSpPr>
        <p:spPr>
          <a:xfrm>
            <a:off x="3887280" y="9518040"/>
            <a:ext cx="3744000" cy="534960"/>
          </a:xfrm>
          <a:prstGeom prst="rect">
            <a:avLst/>
          </a:prstGeom>
          <a:noFill/>
          <a:ln>
            <a:noFill/>
          </a:ln>
        </p:spPr>
        <p:txBody>
          <a:bodyPr lIns="90000" rIns="90000" tIns="45000" bIns="45000" anchor="ctr"/>
          <a:p>
            <a:pPr algn="r">
              <a:lnSpc>
                <a:spcPct val="100000"/>
              </a:lnSpc>
            </a:pPr>
            <a:r>
              <a:rPr lang="fr-FR" sz="1200">
                <a:solidFill>
                  <a:srgbClr val="808080"/>
                </a:solidFill>
                <a:latin typeface="Futura Condensed"/>
              </a:rPr>
              <a:t>89</a:t>
            </a:r>
            <a:endParaRPr/>
          </a:p>
        </p:txBody>
      </p:sp>
      <p:sp>
        <p:nvSpPr>
          <p:cNvPr id="98" name="CustomShape 20"/>
          <p:cNvSpPr/>
          <p:nvPr/>
        </p:nvSpPr>
        <p:spPr>
          <a:xfrm>
            <a:off x="0" y="7587720"/>
            <a:ext cx="7771680" cy="478800"/>
          </a:xfrm>
          <a:prstGeom prst="rect">
            <a:avLst/>
          </a:prstGeom>
          <a:solidFill>
            <a:srgbClr val="f7a654"/>
          </a:solidFill>
          <a:ln w="9360">
            <a:solidFill>
              <a:srgbClr val="f7a654"/>
            </a:solidFill>
            <a:round/>
          </a:ln>
        </p:spPr>
      </p:sp>
      <p:sp>
        <p:nvSpPr>
          <p:cNvPr id="99" name="CustomShape 21"/>
          <p:cNvSpPr/>
          <p:nvPr/>
        </p:nvSpPr>
        <p:spPr>
          <a:xfrm>
            <a:off x="2108160" y="7828920"/>
            <a:ext cx="380160" cy="380160"/>
          </a:xfrm>
          <a:prstGeom prst="diamond">
            <a:avLst/>
          </a:prstGeom>
          <a:solidFill>
            <a:srgbClr val="f7a654"/>
          </a:solidFill>
          <a:ln w="9360">
            <a:noFill/>
          </a:ln>
        </p:spPr>
      </p:sp>
      <p:sp>
        <p:nvSpPr>
          <p:cNvPr id="100" name="CustomShape 22"/>
          <p:cNvSpPr/>
          <p:nvPr/>
        </p:nvSpPr>
        <p:spPr>
          <a:xfrm>
            <a:off x="5681520" y="7844760"/>
            <a:ext cx="383400" cy="380160"/>
          </a:xfrm>
          <a:prstGeom prst="diamond">
            <a:avLst/>
          </a:prstGeom>
          <a:solidFill>
            <a:srgbClr val="f7a654"/>
          </a:solidFill>
          <a:ln w="9360">
            <a:noFill/>
          </a:ln>
        </p:spPr>
      </p:sp>
      <p:sp>
        <p:nvSpPr>
          <p:cNvPr id="101" name="CustomShape 23"/>
          <p:cNvSpPr/>
          <p:nvPr/>
        </p:nvSpPr>
        <p:spPr>
          <a:xfrm>
            <a:off x="4280040" y="7349400"/>
            <a:ext cx="3187080" cy="942120"/>
          </a:xfrm>
          <a:prstGeom prst="rect">
            <a:avLst/>
          </a:prstGeom>
          <a:noFill/>
          <a:ln>
            <a:noFill/>
          </a:ln>
        </p:spPr>
        <p:txBody>
          <a:bodyPr lIns="90000" rIns="90000" tIns="45000" bIns="45000" anchor="ctr"/>
          <a:p>
            <a:pPr algn="ctr">
              <a:lnSpc>
                <a:spcPct val="100000"/>
              </a:lnSpc>
            </a:pPr>
            <a:r>
              <a:rPr lang="fr-FR" sz="2800">
                <a:solidFill>
                  <a:srgbClr val="ffffff"/>
                </a:solidFill>
                <a:latin typeface="Futura Condensed"/>
              </a:rPr>
              <a:t>WHAT’S INCLUDED</a:t>
            </a:r>
            <a:endParaRPr/>
          </a:p>
        </p:txBody>
      </p:sp>
      <p:sp>
        <p:nvSpPr>
          <p:cNvPr id="102" name="CustomShape 24"/>
          <p:cNvSpPr/>
          <p:nvPr/>
        </p:nvSpPr>
        <p:spPr>
          <a:xfrm>
            <a:off x="317520" y="7561800"/>
            <a:ext cx="3961800" cy="516960"/>
          </a:xfrm>
          <a:prstGeom prst="rect">
            <a:avLst/>
          </a:prstGeom>
          <a:noFill/>
          <a:ln>
            <a:noFill/>
          </a:ln>
        </p:spPr>
        <p:txBody>
          <a:bodyPr lIns="90000" rIns="90000" tIns="45000" bIns="45000" anchor="ctr"/>
          <a:p>
            <a:pPr algn="ctr">
              <a:lnSpc>
                <a:spcPct val="100000"/>
              </a:lnSpc>
            </a:pPr>
            <a:r>
              <a:rPr lang="fr-FR" sz="2800">
                <a:solidFill>
                  <a:srgbClr val="ffffff"/>
                </a:solidFill>
                <a:latin typeface="Futura Condensed"/>
              </a:rPr>
              <a:t>YOU ARE HERE</a:t>
            </a:r>
            <a:endParaRPr/>
          </a:p>
        </p:txBody>
      </p:sp>
    </p:spTree>
  </p:cSld>
</p:sld>
</file>

<file path=ppt/slides/slide1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pic>
        <p:nvPicPr>
          <p:cNvPr id="274" name="Picture 5" descr=""/>
          <p:cNvPicPr/>
          <p:nvPr/>
        </p:nvPicPr>
        <p:blipFill>
          <a:blip r:embed="rId1"/>
          <a:stretch>
            <a:fillRect/>
          </a:stretch>
        </p:blipFill>
        <p:spPr>
          <a:xfrm>
            <a:off x="3843720" y="5426640"/>
            <a:ext cx="3496320" cy="2383200"/>
          </a:xfrm>
          <a:prstGeom prst="rect">
            <a:avLst/>
          </a:prstGeom>
          <a:ln>
            <a:noFill/>
          </a:ln>
        </p:spPr>
      </p:pic>
      <p:sp>
        <p:nvSpPr>
          <p:cNvPr id="275" name="CustomShape 1"/>
          <p:cNvSpPr/>
          <p:nvPr/>
        </p:nvSpPr>
        <p:spPr>
          <a:xfrm>
            <a:off x="430920" y="673200"/>
            <a:ext cx="2815200" cy="1186560"/>
          </a:xfrm>
          <a:prstGeom prst="rect">
            <a:avLst/>
          </a:prstGeom>
          <a:noFill/>
          <a:ln>
            <a:noFill/>
          </a:ln>
        </p:spPr>
        <p:txBody>
          <a:bodyPr lIns="90000" rIns="90000" tIns="45000" bIns="45000"/>
          <a:p>
            <a:pPr>
              <a:lnSpc>
                <a:spcPct val="100000"/>
              </a:lnSpc>
            </a:pPr>
            <a:r>
              <a:rPr lang="fr-FR" sz="3600">
                <a:solidFill>
                  <a:srgbClr val="000000"/>
                </a:solidFill>
                <a:latin typeface="Futura Condensed"/>
              </a:rPr>
              <a:t>VIDEO SENSING</a:t>
            </a:r>
            <a:endParaRPr/>
          </a:p>
        </p:txBody>
      </p:sp>
      <p:sp>
        <p:nvSpPr>
          <p:cNvPr id="276" name="CustomShape 2"/>
          <p:cNvSpPr/>
          <p:nvPr/>
        </p:nvSpPr>
        <p:spPr>
          <a:xfrm>
            <a:off x="545400" y="1432800"/>
            <a:ext cx="2158560" cy="729360"/>
          </a:xfrm>
          <a:prstGeom prst="rect">
            <a:avLst/>
          </a:prstGeom>
          <a:noFill/>
          <a:ln cap="rnd" w="6480">
            <a:solidFill>
              <a:srgbClr val="000000"/>
            </a:solidFill>
            <a:custDash>
              <a:ds d="4900000000" sp="3675000000"/>
            </a:custDash>
            <a:round/>
          </a:ln>
        </p:spPr>
        <p:txBody>
          <a:bodyPr lIns="90000" rIns="90000" tIns="91440" bIns="91440" anchor="ctr"/>
          <a:p>
            <a:pPr algn="just">
              <a:lnSpc>
                <a:spcPct val="100000"/>
              </a:lnSpc>
            </a:pPr>
            <a:r>
              <a:rPr lang="fr-FR" sz="1200">
                <a:solidFill>
                  <a:srgbClr val="000000"/>
                </a:solidFill>
                <a:latin typeface="Futura Condensed"/>
              </a:rPr>
              <a:t>HOW CAN YOU USE VIDEO SENSING IN YOUR SCRATCH PROJECTS?</a:t>
            </a:r>
            <a:endParaRPr/>
          </a:p>
        </p:txBody>
      </p:sp>
      <p:sp>
        <p:nvSpPr>
          <p:cNvPr id="277" name="CustomShape 3"/>
          <p:cNvSpPr/>
          <p:nvPr/>
        </p:nvSpPr>
        <p:spPr>
          <a:xfrm>
            <a:off x="434520" y="2211120"/>
            <a:ext cx="2356560" cy="1549440"/>
          </a:xfrm>
          <a:prstGeom prst="rect">
            <a:avLst/>
          </a:prstGeom>
          <a:noFill/>
          <a:ln>
            <a:noFill/>
          </a:ln>
        </p:spPr>
        <p:txBody>
          <a:bodyPr lIns="90000" rIns="90000" tIns="45000" bIns="45000"/>
          <a:p>
            <a:pPr algn="just">
              <a:lnSpc>
                <a:spcPct val="100000"/>
              </a:lnSpc>
            </a:pPr>
            <a:r>
              <a:rPr lang="fr-FR" sz="1200">
                <a:solidFill>
                  <a:srgbClr val="000000"/>
                </a:solidFill>
                <a:latin typeface="Futura Condensed"/>
              </a:rPr>
              <a:t>Did you know that you can make your Scratch projects interactive through a webcam? Explore this advanced Scratch concept by creating a project that incorporates the video sensing feature.</a:t>
            </a:r>
            <a:endParaRPr/>
          </a:p>
        </p:txBody>
      </p:sp>
      <p:sp>
        <p:nvSpPr>
          <p:cNvPr id="278" name="CustomShape 4"/>
          <p:cNvSpPr/>
          <p:nvPr/>
        </p:nvSpPr>
        <p:spPr>
          <a:xfrm>
            <a:off x="444600" y="3857760"/>
            <a:ext cx="295236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START HERE</a:t>
            </a:r>
            <a:endParaRPr/>
          </a:p>
        </p:txBody>
      </p:sp>
      <p:sp>
        <p:nvSpPr>
          <p:cNvPr id="279" name="Line 5"/>
          <p:cNvSpPr/>
          <p:nvPr/>
        </p:nvSpPr>
        <p:spPr>
          <a:xfrm>
            <a:off x="534960" y="4194000"/>
            <a:ext cx="2717640" cy="0"/>
          </a:xfrm>
          <a:prstGeom prst="line">
            <a:avLst/>
          </a:prstGeom>
          <a:ln w="9360">
            <a:solidFill>
              <a:srgbClr val="000000"/>
            </a:solidFill>
            <a:round/>
          </a:ln>
        </p:spPr>
      </p:sp>
      <p:sp>
        <p:nvSpPr>
          <p:cNvPr id="280" name="CustomShape 6"/>
          <p:cNvSpPr/>
          <p:nvPr/>
        </p:nvSpPr>
        <p:spPr>
          <a:xfrm>
            <a:off x="426240" y="4228560"/>
            <a:ext cx="2884320" cy="2406960"/>
          </a:xfrm>
          <a:prstGeom prst="rect">
            <a:avLst/>
          </a:prstGeom>
          <a:noFill/>
          <a:ln w="6480">
            <a:noFill/>
          </a:ln>
        </p:spPr>
        <p:txBody>
          <a:bodyPr lIns="90000" rIns="90000" tIns="45000" bIns="45000"/>
          <a:p>
            <a:pPr>
              <a:lnSpc>
                <a:spcPct val="130000"/>
              </a:lnSpc>
              <a:buFont typeface="Wingdings" charset="2"/>
              <a:buChar char=""/>
            </a:pPr>
            <a:r>
              <a:rPr lang="fr-FR" sz="1200">
                <a:solidFill>
                  <a:srgbClr val="000000"/>
                </a:solidFill>
                <a:latin typeface="Futura Condensed"/>
              </a:rPr>
              <a:t>Open an existing Scratch project or start a new project to add video sensing.</a:t>
            </a:r>
            <a:endParaRPr/>
          </a:p>
          <a:p>
            <a:pPr>
              <a:lnSpc>
                <a:spcPct val="130000"/>
              </a:lnSpc>
              <a:buFont typeface="Wingdings" charset="2"/>
              <a:buChar char=""/>
            </a:pPr>
            <a:r>
              <a:rPr lang="fr-FR" sz="1200">
                <a:solidFill>
                  <a:srgbClr val="000000"/>
                </a:solidFill>
                <a:latin typeface="Futura Condensed"/>
              </a:rPr>
              <a:t>Check out blocks for video sensing in the Sensing category.</a:t>
            </a:r>
            <a:endParaRPr/>
          </a:p>
          <a:p>
            <a:pPr>
              <a:lnSpc>
                <a:spcPct val="130000"/>
              </a:lnSpc>
              <a:buFont typeface="Wingdings" charset="2"/>
              <a:buChar char=""/>
            </a:pPr>
            <a:r>
              <a:rPr lang="fr-FR" sz="1200">
                <a:solidFill>
                  <a:srgbClr val="000000"/>
                </a:solidFill>
                <a:latin typeface="Futura Condensed"/>
              </a:rPr>
              <a:t>Experiment with video on, turn video, and set video transparency to blocks to program your project to sense video motion.</a:t>
            </a:r>
            <a:endParaRPr/>
          </a:p>
        </p:txBody>
      </p:sp>
      <p:pic>
        <p:nvPicPr>
          <p:cNvPr id="281" name="Picture 24" descr=""/>
          <p:cNvPicPr/>
          <p:nvPr/>
        </p:nvPicPr>
        <p:blipFill>
          <a:blip r:embed="rId2"/>
          <a:stretch>
            <a:fillRect/>
          </a:stretch>
        </p:blipFill>
        <p:spPr>
          <a:xfrm>
            <a:off x="3843720" y="3857760"/>
            <a:ext cx="2693160" cy="1459440"/>
          </a:xfrm>
          <a:prstGeom prst="rect">
            <a:avLst/>
          </a:prstGeom>
          <a:ln>
            <a:noFill/>
          </a:ln>
        </p:spPr>
      </p:pic>
      <p:sp>
        <p:nvSpPr>
          <p:cNvPr id="282" name="CustomShape 7"/>
          <p:cNvSpPr/>
          <p:nvPr/>
        </p:nvSpPr>
        <p:spPr>
          <a:xfrm>
            <a:off x="1171440" y="5109840"/>
            <a:ext cx="2671560" cy="360"/>
          </a:xfrm>
          <a:prstGeom prst="straightConnector1">
            <a:avLst/>
          </a:prstGeom>
          <a:noFill/>
          <a:ln cap="rnd" w="12600">
            <a:solidFill>
              <a:srgbClr val="000000"/>
            </a:solidFill>
            <a:custDash>
              <a:ds d="4900000000" sp="3675000000"/>
            </a:custDash>
            <a:round/>
            <a:tailEnd len="med" type="triangle" w="med"/>
          </a:ln>
        </p:spPr>
      </p:sp>
      <p:sp>
        <p:nvSpPr>
          <p:cNvPr id="283" name="CustomShape 8"/>
          <p:cNvSpPr/>
          <p:nvPr/>
        </p:nvSpPr>
        <p:spPr>
          <a:xfrm>
            <a:off x="2791800" y="5820840"/>
            <a:ext cx="1051200" cy="360"/>
          </a:xfrm>
          <a:prstGeom prst="straightConnector1">
            <a:avLst/>
          </a:prstGeom>
          <a:noFill/>
          <a:ln cap="rnd" w="12600">
            <a:solidFill>
              <a:srgbClr val="000000"/>
            </a:solidFill>
            <a:custDash>
              <a:ds d="4900000000" sp="3675000000"/>
            </a:custDash>
            <a:round/>
            <a:tailEnd len="med" type="triangle" w="med"/>
          </a:ln>
        </p:spPr>
      </p:sp>
      <p:sp>
        <p:nvSpPr>
          <p:cNvPr id="284" name="CustomShape 9"/>
          <p:cNvSpPr/>
          <p:nvPr/>
        </p:nvSpPr>
        <p:spPr>
          <a:xfrm>
            <a:off x="351000" y="8538840"/>
            <a:ext cx="3981240" cy="1366920"/>
          </a:xfrm>
          <a:prstGeom prst="rect">
            <a:avLst/>
          </a:prstGeom>
          <a:noFill/>
          <a:ln w="6480">
            <a:noFill/>
          </a:ln>
        </p:spPr>
        <p:txBody>
          <a:bodyPr lIns="90000" rIns="90000" tIns="45000" bIns="45000"/>
          <a:p>
            <a:pPr>
              <a:lnSpc>
                <a:spcPct val="100000"/>
              </a:lnSpc>
              <a:buFont typeface="Wingdings" charset="2"/>
              <a:buChar char=""/>
            </a:pPr>
            <a:r>
              <a:rPr lang="fr-FR" sz="1200">
                <a:solidFill>
                  <a:srgbClr val="000000"/>
                </a:solidFill>
                <a:latin typeface="Futura Condensed"/>
              </a:rPr>
              <a:t>Make sure your webcam is connected! Test it out using the turn video on block.</a:t>
            </a:r>
            <a:endParaRPr/>
          </a:p>
          <a:p>
            <a:pPr>
              <a:lnSpc>
                <a:spcPct val="100000"/>
              </a:lnSpc>
              <a:buFont typeface="Wingdings" charset="2"/>
              <a:buChar char=""/>
            </a:pPr>
            <a:r>
              <a:rPr lang="fr-FR" sz="1200">
                <a:solidFill>
                  <a:srgbClr val="000000"/>
                </a:solidFill>
                <a:latin typeface="Futura Condensed"/>
              </a:rPr>
              <a:t>If you’re feeling a little stuck, that’s okay! Explore some of the other projects in the Video Sensing studio to see how they use the video blocks or use the Tips Window to learn more about video sensing.</a:t>
            </a:r>
            <a:endParaRPr/>
          </a:p>
        </p:txBody>
      </p:sp>
      <p:sp>
        <p:nvSpPr>
          <p:cNvPr id="285" name="CustomShape 10"/>
          <p:cNvSpPr/>
          <p:nvPr/>
        </p:nvSpPr>
        <p:spPr>
          <a:xfrm>
            <a:off x="0" y="7871040"/>
            <a:ext cx="7771680" cy="409680"/>
          </a:xfrm>
          <a:prstGeom prst="rect">
            <a:avLst/>
          </a:prstGeom>
          <a:solidFill>
            <a:srgbClr val="f7a654"/>
          </a:solidFill>
          <a:ln w="9360">
            <a:noFill/>
          </a:ln>
        </p:spPr>
      </p:sp>
      <p:sp>
        <p:nvSpPr>
          <p:cNvPr id="286" name="CustomShape 11"/>
          <p:cNvSpPr/>
          <p:nvPr/>
        </p:nvSpPr>
        <p:spPr>
          <a:xfrm>
            <a:off x="2103840" y="8077680"/>
            <a:ext cx="380160" cy="325440"/>
          </a:xfrm>
          <a:prstGeom prst="diamond">
            <a:avLst/>
          </a:prstGeom>
          <a:solidFill>
            <a:srgbClr val="f7a654"/>
          </a:solidFill>
          <a:ln w="9360">
            <a:noFill/>
          </a:ln>
        </p:spPr>
      </p:sp>
      <p:sp>
        <p:nvSpPr>
          <p:cNvPr id="287" name="CustomShape 12"/>
          <p:cNvSpPr/>
          <p:nvPr/>
        </p:nvSpPr>
        <p:spPr>
          <a:xfrm>
            <a:off x="5990040" y="8066160"/>
            <a:ext cx="380160" cy="325440"/>
          </a:xfrm>
          <a:prstGeom prst="diamond">
            <a:avLst/>
          </a:prstGeom>
          <a:solidFill>
            <a:srgbClr val="f7a654"/>
          </a:solidFill>
          <a:ln w="9360">
            <a:noFill/>
          </a:ln>
        </p:spPr>
      </p:sp>
      <p:sp>
        <p:nvSpPr>
          <p:cNvPr id="288" name="CustomShape 13"/>
          <p:cNvSpPr/>
          <p:nvPr/>
        </p:nvSpPr>
        <p:spPr>
          <a:xfrm>
            <a:off x="0" y="7879320"/>
            <a:ext cx="4588200" cy="364320"/>
          </a:xfrm>
          <a:prstGeom prst="rect">
            <a:avLst/>
          </a:prstGeom>
          <a:noFill/>
          <a:ln>
            <a:noFill/>
          </a:ln>
        </p:spPr>
        <p:txBody>
          <a:bodyPr lIns="90000" rIns="90000" tIns="45000" bIns="45000"/>
          <a:p>
            <a:pPr algn="ctr">
              <a:lnSpc>
                <a:spcPct val="100000"/>
              </a:lnSpc>
            </a:pPr>
            <a:r>
              <a:rPr lang="fr-FR">
                <a:solidFill>
                  <a:srgbClr val="ffffff"/>
                </a:solidFill>
                <a:latin typeface="Futura Condensed"/>
              </a:rPr>
              <a:t>THINGS TO TRY</a:t>
            </a:r>
            <a:endParaRPr/>
          </a:p>
        </p:txBody>
      </p:sp>
      <p:sp>
        <p:nvSpPr>
          <p:cNvPr id="289" name="CustomShape 14"/>
          <p:cNvSpPr/>
          <p:nvPr/>
        </p:nvSpPr>
        <p:spPr>
          <a:xfrm>
            <a:off x="4588920" y="7884720"/>
            <a:ext cx="3182760" cy="364320"/>
          </a:xfrm>
          <a:prstGeom prst="rect">
            <a:avLst/>
          </a:prstGeom>
          <a:noFill/>
          <a:ln>
            <a:noFill/>
          </a:ln>
        </p:spPr>
        <p:txBody>
          <a:bodyPr lIns="90000" rIns="90000" tIns="45000" bIns="45000"/>
          <a:p>
            <a:pPr algn="ctr">
              <a:lnSpc>
                <a:spcPct val="100000"/>
              </a:lnSpc>
            </a:pPr>
            <a:r>
              <a:rPr lang="fr-FR">
                <a:solidFill>
                  <a:srgbClr val="ffffff"/>
                </a:solidFill>
                <a:latin typeface="Futura Condensed"/>
              </a:rPr>
              <a:t>FINISHED?</a:t>
            </a:r>
            <a:endParaRPr/>
          </a:p>
        </p:txBody>
      </p:sp>
      <p:sp>
        <p:nvSpPr>
          <p:cNvPr id="290" name="CustomShape 15"/>
          <p:cNvSpPr/>
          <p:nvPr/>
        </p:nvSpPr>
        <p:spPr>
          <a:xfrm>
            <a:off x="4845240" y="8597520"/>
            <a:ext cx="2638800" cy="1731960"/>
          </a:xfrm>
          <a:prstGeom prst="rect">
            <a:avLst/>
          </a:prstGeom>
          <a:noFill/>
          <a:ln w="6480">
            <a:noFill/>
          </a:ln>
        </p:spPr>
        <p:txBody>
          <a:bodyPr lIns="90000" rIns="90000" tIns="45000" bIns="45000"/>
          <a:p>
            <a:pPr>
              <a:lnSpc>
                <a:spcPct val="100000"/>
              </a:lnSpc>
              <a:buFont typeface="Lucida Grande"/>
              <a:buChar char="+"/>
            </a:pPr>
            <a:r>
              <a:rPr lang="fr-FR" sz="1200">
                <a:solidFill>
                  <a:srgbClr val="000000"/>
                </a:solidFill>
                <a:latin typeface="Futura Condensed"/>
              </a:rPr>
              <a:t>Add your project to the Advanced Concepts studio: http://scratch.mit.edu/studios/221311</a:t>
            </a:r>
            <a:endParaRPr/>
          </a:p>
          <a:p>
            <a:pPr>
              <a:lnSpc>
                <a:spcPct val="100000"/>
              </a:lnSpc>
              <a:buFont typeface="Lucida Grande"/>
              <a:buChar char="+"/>
            </a:pPr>
            <a:r>
              <a:rPr lang="fr-FR" sz="1200">
                <a:solidFill>
                  <a:srgbClr val="000000"/>
                </a:solidFill>
                <a:latin typeface="Futura Condensed"/>
              </a:rPr>
              <a:t>Add video sensing to one of your past projects!</a:t>
            </a:r>
            <a:endParaRPr/>
          </a:p>
          <a:p>
            <a:pPr>
              <a:lnSpc>
                <a:spcPct val="100000"/>
              </a:lnSpc>
              <a:buFont typeface="Lucida Grande"/>
              <a:buChar char="+"/>
            </a:pPr>
            <a:r>
              <a:rPr lang="fr-FR" sz="1200">
                <a:solidFill>
                  <a:srgbClr val="000000"/>
                </a:solidFill>
                <a:latin typeface="Futura Condensed"/>
              </a:rPr>
              <a:t>Help a neighbor!</a:t>
            </a:r>
            <a:endParaRPr/>
          </a:p>
          <a:p>
            <a:pPr>
              <a:lnSpc>
                <a:spcPct val="100000"/>
              </a:lnSpc>
              <a:buFont typeface="Lucida Grande"/>
              <a:buChar char="+"/>
            </a:pPr>
            <a:r>
              <a:rPr lang="fr-FR" sz="1200">
                <a:solidFill>
                  <a:srgbClr val="000000"/>
                </a:solidFill>
                <a:latin typeface="Futura Condensed"/>
              </a:rPr>
              <a:t>Remix a project in the Video Sensing studio.</a:t>
            </a:r>
            <a:endParaRPr/>
          </a:p>
        </p:txBody>
      </p:sp>
      <p:sp>
        <p:nvSpPr>
          <p:cNvPr id="291" name="Line 16"/>
          <p:cNvSpPr/>
          <p:nvPr/>
        </p:nvSpPr>
        <p:spPr>
          <a:xfrm>
            <a:off x="4588560" y="8354880"/>
            <a:ext cx="0" cy="1527840"/>
          </a:xfrm>
          <a:prstGeom prst="line">
            <a:avLst/>
          </a:prstGeom>
          <a:ln cap="rnd" w="6480">
            <a:solidFill>
              <a:srgbClr val="808080"/>
            </a:solidFill>
            <a:custDash>
              <a:ds d="4900000000" sp="3675000000"/>
            </a:custDash>
            <a:round/>
          </a:ln>
        </p:spPr>
      </p:sp>
      <p:sp>
        <p:nvSpPr>
          <p:cNvPr id="292" name="CustomShape 17"/>
          <p:cNvSpPr/>
          <p:nvPr/>
        </p:nvSpPr>
        <p:spPr>
          <a:xfrm>
            <a:off x="2704680" y="3083760"/>
            <a:ext cx="555120" cy="360"/>
          </a:xfrm>
          <a:prstGeom prst="straightConnector1">
            <a:avLst/>
          </a:prstGeom>
          <a:noFill/>
          <a:ln cap="rnd" w="12600">
            <a:solidFill>
              <a:srgbClr val="000000"/>
            </a:solidFill>
            <a:custDash>
              <a:ds d="4900000000" sp="3675000000"/>
            </a:custDash>
            <a:round/>
            <a:tailEnd len="med" type="triangle" w="med"/>
          </a:ln>
        </p:spPr>
      </p:sp>
      <p:pic>
        <p:nvPicPr>
          <p:cNvPr id="293" name="Picture 2" descr=""/>
          <p:cNvPicPr/>
          <p:nvPr/>
        </p:nvPicPr>
        <p:blipFill>
          <a:blip r:embed="rId3"/>
          <a:stretch>
            <a:fillRect/>
          </a:stretch>
        </p:blipFill>
        <p:spPr>
          <a:xfrm>
            <a:off x="3914640" y="2070720"/>
            <a:ext cx="1671480" cy="1241640"/>
          </a:xfrm>
          <a:prstGeom prst="rect">
            <a:avLst/>
          </a:prstGeom>
          <a:ln w="57240">
            <a:solidFill>
              <a:srgbClr val="ffffff"/>
            </a:solidFill>
            <a:round/>
          </a:ln>
        </p:spPr>
      </p:pic>
      <p:pic>
        <p:nvPicPr>
          <p:cNvPr id="294" name="Picture 3" descr=""/>
          <p:cNvPicPr/>
          <p:nvPr/>
        </p:nvPicPr>
        <p:blipFill>
          <a:blip r:embed="rId4"/>
          <a:srcRect l="899382" t="1213258" r="687654" b="4813331"/>
          <a:stretch>
            <a:fillRect/>
          </a:stretch>
        </p:blipFill>
        <p:spPr>
          <a:xfrm>
            <a:off x="3913200" y="756000"/>
            <a:ext cx="1672920" cy="1239840"/>
          </a:xfrm>
          <a:prstGeom prst="rect">
            <a:avLst/>
          </a:prstGeom>
          <a:ln w="57240">
            <a:solidFill>
              <a:srgbClr val="ffffff"/>
            </a:solidFill>
            <a:round/>
          </a:ln>
        </p:spPr>
      </p:pic>
      <p:pic>
        <p:nvPicPr>
          <p:cNvPr id="295" name="Picture 4" descr=""/>
          <p:cNvPicPr/>
          <p:nvPr/>
        </p:nvPicPr>
        <p:blipFill>
          <a:blip r:embed="rId5"/>
          <a:srcRect l="559681" t="3289361" r="1138952" b="4226791"/>
          <a:stretch>
            <a:fillRect/>
          </a:stretch>
        </p:blipFill>
        <p:spPr>
          <a:xfrm>
            <a:off x="5667120" y="756000"/>
            <a:ext cx="1672920" cy="1239840"/>
          </a:xfrm>
          <a:prstGeom prst="rect">
            <a:avLst/>
          </a:prstGeom>
          <a:ln w="57240">
            <a:solidFill>
              <a:srgbClr val="ffffff"/>
            </a:solidFill>
            <a:round/>
          </a:ln>
        </p:spPr>
      </p:pic>
      <p:pic>
        <p:nvPicPr>
          <p:cNvPr id="296" name="Picture 6" descr=""/>
          <p:cNvPicPr/>
          <p:nvPr/>
        </p:nvPicPr>
        <p:blipFill>
          <a:blip r:embed="rId6"/>
          <a:srcRect l="2049896" t="2561757" r="0" b="4658397"/>
          <a:stretch>
            <a:fillRect/>
          </a:stretch>
        </p:blipFill>
        <p:spPr>
          <a:xfrm>
            <a:off x="5667120" y="2070720"/>
            <a:ext cx="1672920" cy="1241640"/>
          </a:xfrm>
          <a:prstGeom prst="rect">
            <a:avLst/>
          </a:prstGeom>
          <a:ln w="57240">
            <a:solidFill>
              <a:srgbClr val="ffffff"/>
            </a:solidFill>
            <a:round/>
          </a:ln>
        </p:spPr>
      </p:pic>
      <p:sp>
        <p:nvSpPr>
          <p:cNvPr id="297" name="CustomShape 18"/>
          <p:cNvSpPr/>
          <p:nvPr/>
        </p:nvSpPr>
        <p:spPr>
          <a:xfrm>
            <a:off x="2571120" y="449280"/>
            <a:ext cx="650520" cy="360"/>
          </a:xfrm>
          <a:prstGeom prst="straightConnector1">
            <a:avLst/>
          </a:prstGeom>
          <a:noFill/>
          <a:ln cap="rnd" w="12600">
            <a:solidFill>
              <a:srgbClr val="000000"/>
            </a:solidFill>
            <a:custDash>
              <a:ds d="4900000000" sp="3675000000"/>
            </a:custDash>
            <a:round/>
          </a:ln>
        </p:spPr>
      </p:sp>
      <p:sp>
        <p:nvSpPr>
          <p:cNvPr id="298" name="CustomShape 19"/>
          <p:cNvSpPr/>
          <p:nvPr/>
        </p:nvSpPr>
        <p:spPr>
          <a:xfrm flipH="1">
            <a:off x="3220200" y="443520"/>
            <a:ext cx="360" cy="1335240"/>
          </a:xfrm>
          <a:prstGeom prst="straightConnector1">
            <a:avLst/>
          </a:prstGeom>
          <a:noFill/>
          <a:ln cap="rnd" w="12600">
            <a:solidFill>
              <a:srgbClr val="000000"/>
            </a:solidFill>
            <a:custDash>
              <a:ds d="4900000000" sp="3675000000"/>
            </a:custDash>
            <a:round/>
          </a:ln>
        </p:spPr>
      </p:sp>
      <p:sp>
        <p:nvSpPr>
          <p:cNvPr id="299" name="CustomShape 20"/>
          <p:cNvSpPr/>
          <p:nvPr/>
        </p:nvSpPr>
        <p:spPr>
          <a:xfrm>
            <a:off x="2576160" y="444240"/>
            <a:ext cx="360" cy="311040"/>
          </a:xfrm>
          <a:prstGeom prst="straightConnector1">
            <a:avLst/>
          </a:prstGeom>
          <a:noFill/>
          <a:ln cap="rnd" w="12600">
            <a:solidFill>
              <a:srgbClr val="000000"/>
            </a:solidFill>
            <a:custDash>
              <a:ds d="4900000000" sp="3675000000"/>
            </a:custDash>
            <a:round/>
          </a:ln>
        </p:spPr>
      </p:sp>
      <p:sp>
        <p:nvSpPr>
          <p:cNvPr id="300" name="CustomShape 21"/>
          <p:cNvSpPr/>
          <p:nvPr/>
        </p:nvSpPr>
        <p:spPr>
          <a:xfrm>
            <a:off x="2782440" y="1766160"/>
            <a:ext cx="439200" cy="360"/>
          </a:xfrm>
          <a:prstGeom prst="straightConnector1">
            <a:avLst/>
          </a:prstGeom>
          <a:noFill/>
          <a:ln cap="rnd" w="12600">
            <a:solidFill>
              <a:srgbClr val="000000"/>
            </a:solidFill>
            <a:custDash>
              <a:ds d="4900000000" sp="3675000000"/>
            </a:custDash>
            <a:round/>
            <a:headEnd len="med" type="triangle" w="med"/>
          </a:ln>
        </p:spPr>
      </p:sp>
    </p:spTree>
  </p:cSld>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pic>
        <p:nvPicPr>
          <p:cNvPr id="301" name="Picture 1" descr=""/>
          <p:cNvPicPr/>
          <p:nvPr/>
        </p:nvPicPr>
        <p:blipFill>
          <a:blip r:embed="rId1"/>
          <a:stretch>
            <a:fillRect/>
          </a:stretch>
        </p:blipFill>
        <p:spPr>
          <a:xfrm>
            <a:off x="3649680" y="756000"/>
            <a:ext cx="3625200" cy="2720520"/>
          </a:xfrm>
          <a:prstGeom prst="rect">
            <a:avLst/>
          </a:prstGeom>
          <a:ln>
            <a:noFill/>
          </a:ln>
        </p:spPr>
      </p:pic>
      <p:sp>
        <p:nvSpPr>
          <p:cNvPr id="302" name="CustomShape 1"/>
          <p:cNvSpPr/>
          <p:nvPr/>
        </p:nvSpPr>
        <p:spPr>
          <a:xfrm>
            <a:off x="444600" y="3857760"/>
            <a:ext cx="295236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START HERE</a:t>
            </a:r>
            <a:endParaRPr/>
          </a:p>
        </p:txBody>
      </p:sp>
      <p:sp>
        <p:nvSpPr>
          <p:cNvPr id="303" name="Line 2"/>
          <p:cNvSpPr/>
          <p:nvPr/>
        </p:nvSpPr>
        <p:spPr>
          <a:xfrm>
            <a:off x="534960" y="4194000"/>
            <a:ext cx="2717640" cy="0"/>
          </a:xfrm>
          <a:prstGeom prst="line">
            <a:avLst/>
          </a:prstGeom>
          <a:ln w="9360">
            <a:solidFill>
              <a:srgbClr val="000000"/>
            </a:solidFill>
            <a:round/>
          </a:ln>
        </p:spPr>
      </p:sp>
      <p:sp>
        <p:nvSpPr>
          <p:cNvPr id="304" name="CustomShape 3"/>
          <p:cNvSpPr/>
          <p:nvPr/>
        </p:nvSpPr>
        <p:spPr>
          <a:xfrm>
            <a:off x="426240" y="4228560"/>
            <a:ext cx="2884320" cy="2169720"/>
          </a:xfrm>
          <a:prstGeom prst="rect">
            <a:avLst/>
          </a:prstGeom>
          <a:noFill/>
          <a:ln w="6480">
            <a:noFill/>
          </a:ln>
        </p:spPr>
        <p:txBody>
          <a:bodyPr lIns="90000" rIns="90000" tIns="45000" bIns="45000"/>
          <a:p>
            <a:pPr>
              <a:lnSpc>
                <a:spcPct val="130000"/>
              </a:lnSpc>
              <a:buFont typeface="Wingdings" charset="2"/>
              <a:buChar char=""/>
            </a:pPr>
            <a:r>
              <a:rPr lang="fr-FR" sz="1200">
                <a:solidFill>
                  <a:srgbClr val="000000"/>
                </a:solidFill>
                <a:latin typeface="Futura Condensed"/>
              </a:rPr>
              <a:t>Open an existing Scratch project or start a new project to experiment with cloning.</a:t>
            </a:r>
            <a:endParaRPr/>
          </a:p>
          <a:p>
            <a:pPr>
              <a:lnSpc>
                <a:spcPct val="130000"/>
              </a:lnSpc>
              <a:buFont typeface="Wingdings" charset="2"/>
              <a:buChar char=""/>
            </a:pPr>
            <a:r>
              <a:rPr lang="fr-FR" sz="1200">
                <a:solidFill>
                  <a:srgbClr val="000000"/>
                </a:solidFill>
                <a:latin typeface="Futura Condensed"/>
              </a:rPr>
              <a:t>Check out blocks for cloning in the Control category.</a:t>
            </a:r>
            <a:endParaRPr/>
          </a:p>
          <a:p>
            <a:pPr>
              <a:lnSpc>
                <a:spcPct val="130000"/>
              </a:lnSpc>
              <a:buFont typeface="Wingdings" charset="2"/>
              <a:buChar char=""/>
            </a:pPr>
            <a:r>
              <a:rPr lang="fr-FR" sz="1200">
                <a:solidFill>
                  <a:srgbClr val="000000"/>
                </a:solidFill>
                <a:latin typeface="Futura Condensed"/>
              </a:rPr>
              <a:t>Experiment with the blocks to create clones of your sprite. Define behaviors for what your cloned sprites will do.</a:t>
            </a:r>
            <a:endParaRPr/>
          </a:p>
        </p:txBody>
      </p:sp>
      <p:sp>
        <p:nvSpPr>
          <p:cNvPr id="305" name="CustomShape 4"/>
          <p:cNvSpPr/>
          <p:nvPr/>
        </p:nvSpPr>
        <p:spPr>
          <a:xfrm>
            <a:off x="351000" y="8597520"/>
            <a:ext cx="3981240" cy="1914480"/>
          </a:xfrm>
          <a:prstGeom prst="rect">
            <a:avLst/>
          </a:prstGeom>
          <a:noFill/>
          <a:ln w="6480">
            <a:noFill/>
          </a:ln>
        </p:spPr>
        <p:txBody>
          <a:bodyPr lIns="90000" rIns="90000" tIns="45000" bIns="45000"/>
          <a:p>
            <a:pPr>
              <a:lnSpc>
                <a:spcPct val="100000"/>
              </a:lnSpc>
              <a:buFont typeface="Wingdings" charset="2"/>
              <a:buChar char=""/>
            </a:pPr>
            <a:r>
              <a:rPr lang="fr-FR" sz="1200">
                <a:solidFill>
                  <a:srgbClr val="000000"/>
                </a:solidFill>
                <a:latin typeface="Futura Condensed"/>
              </a:rPr>
              <a:t>If you can’t see your clone initially, check if the original sprite is in the same location – it might be covering the clone! Program your original sprite or the clone to move or go to different locations so you can see them.</a:t>
            </a:r>
            <a:endParaRPr/>
          </a:p>
          <a:p>
            <a:pPr>
              <a:lnSpc>
                <a:spcPct val="100000"/>
              </a:lnSpc>
              <a:buFont typeface="Wingdings" charset="2"/>
              <a:buChar char=""/>
            </a:pPr>
            <a:r>
              <a:rPr lang="fr-FR" sz="1200">
                <a:solidFill>
                  <a:srgbClr val="000000"/>
                </a:solidFill>
                <a:latin typeface="Futura Condensed"/>
              </a:rPr>
              <a:t>Stuck? That’s okay! Explore some of the other projects in the Cloning Studio to see how they use cloning or search in the Tips Window to learn more about the Create Clone and When I start as a Clone blocks.</a:t>
            </a:r>
            <a:endParaRPr/>
          </a:p>
        </p:txBody>
      </p:sp>
      <p:sp>
        <p:nvSpPr>
          <p:cNvPr id="306" name="CustomShape 5"/>
          <p:cNvSpPr/>
          <p:nvPr/>
        </p:nvSpPr>
        <p:spPr>
          <a:xfrm>
            <a:off x="4845240" y="8597520"/>
            <a:ext cx="2638800" cy="1914480"/>
          </a:xfrm>
          <a:prstGeom prst="rect">
            <a:avLst/>
          </a:prstGeom>
          <a:noFill/>
          <a:ln w="6480">
            <a:noFill/>
          </a:ln>
        </p:spPr>
        <p:txBody>
          <a:bodyPr lIns="90000" rIns="90000" tIns="45000" bIns="45000"/>
          <a:p>
            <a:pPr>
              <a:lnSpc>
                <a:spcPct val="100000"/>
              </a:lnSpc>
              <a:buFont typeface="Lucida Grande"/>
              <a:buChar char="+"/>
            </a:pPr>
            <a:r>
              <a:rPr lang="fr-FR" sz="1200">
                <a:solidFill>
                  <a:srgbClr val="000000"/>
                </a:solidFill>
                <a:latin typeface="Futura Condensed"/>
              </a:rPr>
              <a:t>Add your project to the Cloning studio: </a:t>
            </a:r>
            <a:endParaRPr/>
          </a:p>
          <a:p>
            <a:pPr>
              <a:lnSpc>
                <a:spcPct val="100000"/>
              </a:lnSpc>
            </a:pPr>
            <a:r>
              <a:rPr lang="fr-FR" sz="1200">
                <a:solidFill>
                  <a:srgbClr val="000000"/>
                </a:solidFill>
                <a:latin typeface="Futura Condensed"/>
              </a:rPr>
              <a:t>      </a:t>
            </a:r>
            <a:r>
              <a:rPr lang="fr-FR" sz="1200">
                <a:solidFill>
                  <a:srgbClr val="000000"/>
                </a:solidFill>
                <a:latin typeface="Futura Condensed"/>
              </a:rPr>
              <a:t>http://scratch.mit.edu/studios/201437</a:t>
            </a:r>
            <a:endParaRPr/>
          </a:p>
          <a:p>
            <a:pPr>
              <a:lnSpc>
                <a:spcPct val="100000"/>
              </a:lnSpc>
              <a:buFont typeface="Lucida Grande"/>
              <a:buChar char="+"/>
            </a:pPr>
            <a:r>
              <a:rPr lang="fr-FR" sz="1200">
                <a:solidFill>
                  <a:srgbClr val="000000"/>
                </a:solidFill>
                <a:latin typeface="Futura Condensed"/>
              </a:rPr>
              <a:t>Add cloning to one of your past projects!</a:t>
            </a:r>
            <a:endParaRPr/>
          </a:p>
          <a:p>
            <a:pPr>
              <a:lnSpc>
                <a:spcPct val="100000"/>
              </a:lnSpc>
              <a:buFont typeface="Lucida Grande"/>
              <a:buChar char="+"/>
            </a:pPr>
            <a:r>
              <a:rPr lang="fr-FR" sz="1200">
                <a:solidFill>
                  <a:srgbClr val="000000"/>
                </a:solidFill>
                <a:latin typeface="Futura Condensed"/>
              </a:rPr>
              <a:t>Help a neighbor!</a:t>
            </a:r>
            <a:endParaRPr/>
          </a:p>
          <a:p>
            <a:pPr>
              <a:lnSpc>
                <a:spcPct val="100000"/>
              </a:lnSpc>
              <a:buFont typeface="Lucida Grande"/>
              <a:buChar char="+"/>
            </a:pPr>
            <a:r>
              <a:rPr lang="fr-FR" sz="1200">
                <a:solidFill>
                  <a:srgbClr val="000000"/>
                </a:solidFill>
                <a:latin typeface="Futura Condensed"/>
              </a:rPr>
              <a:t>Remix a project in the Cloning studio.</a:t>
            </a:r>
            <a:endParaRPr/>
          </a:p>
        </p:txBody>
      </p:sp>
      <p:sp>
        <p:nvSpPr>
          <p:cNvPr id="307" name="Line 6"/>
          <p:cNvSpPr/>
          <p:nvPr/>
        </p:nvSpPr>
        <p:spPr>
          <a:xfrm>
            <a:off x="4588560" y="8354880"/>
            <a:ext cx="0" cy="1527840"/>
          </a:xfrm>
          <a:prstGeom prst="line">
            <a:avLst/>
          </a:prstGeom>
          <a:ln cap="rnd" w="6480">
            <a:solidFill>
              <a:srgbClr val="808080"/>
            </a:solidFill>
            <a:custDash>
              <a:ds d="4900000000" sp="3675000000"/>
            </a:custDash>
            <a:round/>
          </a:ln>
        </p:spPr>
      </p:sp>
      <p:sp>
        <p:nvSpPr>
          <p:cNvPr id="308" name="CustomShape 7"/>
          <p:cNvSpPr/>
          <p:nvPr/>
        </p:nvSpPr>
        <p:spPr>
          <a:xfrm>
            <a:off x="2619000" y="2901960"/>
            <a:ext cx="903600" cy="360"/>
          </a:xfrm>
          <a:prstGeom prst="straightConnector1">
            <a:avLst/>
          </a:prstGeom>
          <a:noFill/>
          <a:ln cap="rnd" w="12600">
            <a:solidFill>
              <a:srgbClr val="000000"/>
            </a:solidFill>
            <a:custDash>
              <a:ds d="4900000000" sp="3675000000"/>
            </a:custDash>
            <a:round/>
            <a:tailEnd len="med" type="triangle" w="med"/>
          </a:ln>
        </p:spPr>
      </p:sp>
      <p:sp>
        <p:nvSpPr>
          <p:cNvPr id="309" name="CustomShape 8"/>
          <p:cNvSpPr/>
          <p:nvPr/>
        </p:nvSpPr>
        <p:spPr>
          <a:xfrm>
            <a:off x="3234240" y="4874400"/>
            <a:ext cx="810360" cy="360"/>
          </a:xfrm>
          <a:prstGeom prst="straightConnector1">
            <a:avLst/>
          </a:prstGeom>
          <a:noFill/>
          <a:ln cap="rnd" w="12600">
            <a:solidFill>
              <a:srgbClr val="000000"/>
            </a:solidFill>
            <a:custDash>
              <a:ds d="4900000000" sp="3675000000"/>
            </a:custDash>
            <a:round/>
            <a:tailEnd len="med" type="triangle" w="med"/>
          </a:ln>
        </p:spPr>
      </p:sp>
      <p:sp>
        <p:nvSpPr>
          <p:cNvPr id="310" name="CustomShape 9"/>
          <p:cNvSpPr/>
          <p:nvPr/>
        </p:nvSpPr>
        <p:spPr>
          <a:xfrm>
            <a:off x="430920" y="621360"/>
            <a:ext cx="2815200" cy="1735200"/>
          </a:xfrm>
          <a:prstGeom prst="rect">
            <a:avLst/>
          </a:prstGeom>
          <a:noFill/>
          <a:ln>
            <a:noFill/>
          </a:ln>
        </p:spPr>
        <p:txBody>
          <a:bodyPr lIns="90000" rIns="90000" tIns="45000" bIns="45000"/>
          <a:p>
            <a:pPr>
              <a:lnSpc>
                <a:spcPct val="100000"/>
              </a:lnSpc>
            </a:pPr>
            <a:r>
              <a:rPr lang="fr-FR" sz="5400">
                <a:solidFill>
                  <a:srgbClr val="000000"/>
                </a:solidFill>
                <a:latin typeface="Futura Condensed"/>
              </a:rPr>
              <a:t>CLONING</a:t>
            </a:r>
            <a:endParaRPr/>
          </a:p>
        </p:txBody>
      </p:sp>
      <p:sp>
        <p:nvSpPr>
          <p:cNvPr id="311" name="CustomShape 10"/>
          <p:cNvSpPr/>
          <p:nvPr/>
        </p:nvSpPr>
        <p:spPr>
          <a:xfrm>
            <a:off x="545400" y="1432800"/>
            <a:ext cx="2158560" cy="729360"/>
          </a:xfrm>
          <a:prstGeom prst="rect">
            <a:avLst/>
          </a:prstGeom>
          <a:noFill/>
          <a:ln cap="rnd" w="6480">
            <a:solidFill>
              <a:srgbClr val="000000"/>
            </a:solidFill>
            <a:custDash>
              <a:ds d="4900000000" sp="3675000000"/>
            </a:custDash>
            <a:round/>
          </a:ln>
        </p:spPr>
        <p:txBody>
          <a:bodyPr lIns="90000" rIns="90000" tIns="91440" bIns="91440" anchor="ctr"/>
          <a:p>
            <a:pPr algn="just">
              <a:lnSpc>
                <a:spcPct val="100000"/>
              </a:lnSpc>
            </a:pPr>
            <a:r>
              <a:rPr lang="fr-FR" sz="1200">
                <a:solidFill>
                  <a:srgbClr val="000000"/>
                </a:solidFill>
                <a:latin typeface="Futura Condensed"/>
              </a:rPr>
              <a:t>HOW CAN YOU USE CLONING IN YOUR SCRATCH PROJECTS?</a:t>
            </a:r>
            <a:endParaRPr/>
          </a:p>
        </p:txBody>
      </p:sp>
      <p:sp>
        <p:nvSpPr>
          <p:cNvPr id="312" name="CustomShape 11"/>
          <p:cNvSpPr/>
          <p:nvPr/>
        </p:nvSpPr>
        <p:spPr>
          <a:xfrm>
            <a:off x="434520" y="2211120"/>
            <a:ext cx="2356560" cy="2097000"/>
          </a:xfrm>
          <a:prstGeom prst="rect">
            <a:avLst/>
          </a:prstGeom>
          <a:noFill/>
          <a:ln>
            <a:noFill/>
          </a:ln>
        </p:spPr>
        <p:txBody>
          <a:bodyPr lIns="90000" rIns="90000" tIns="45000" bIns="45000"/>
          <a:p>
            <a:pPr algn="just">
              <a:lnSpc>
                <a:spcPct val="100000"/>
              </a:lnSpc>
            </a:pPr>
            <a:r>
              <a:rPr lang="fr-FR" sz="1200">
                <a:solidFill>
                  <a:srgbClr val="000000"/>
                </a:solidFill>
                <a:latin typeface="Futura Condensed"/>
              </a:rPr>
              <a:t>Cloning is an easy way to create multiples of the same sprite. You can use cloning to make many objects and create cool effects in a project. </a:t>
            </a:r>
            <a:endParaRPr/>
          </a:p>
          <a:p>
            <a:pPr algn="just">
              <a:lnSpc>
                <a:spcPct val="100000"/>
              </a:lnSpc>
            </a:pPr>
            <a:endParaRPr/>
          </a:p>
          <a:p>
            <a:pPr algn="just">
              <a:lnSpc>
                <a:spcPct val="100000"/>
              </a:lnSpc>
            </a:pPr>
            <a:r>
              <a:rPr lang="fr-FR" sz="1200">
                <a:solidFill>
                  <a:srgbClr val="000000"/>
                </a:solidFill>
                <a:latin typeface="Futura Condensed"/>
              </a:rPr>
              <a:t>Explore this advanced Scratch concept by creating a project that incorporates the cloning</a:t>
            </a:r>
            <a:r>
              <a:rPr i="1" lang="fr-FR" sz="1200">
                <a:solidFill>
                  <a:srgbClr val="000000"/>
                </a:solidFill>
                <a:latin typeface="Futura Condensed"/>
              </a:rPr>
              <a:t> </a:t>
            </a:r>
            <a:r>
              <a:rPr lang="fr-FR" sz="1200">
                <a:solidFill>
                  <a:srgbClr val="000000"/>
                </a:solidFill>
                <a:latin typeface="Futura Condensed"/>
              </a:rPr>
              <a:t>feature.</a:t>
            </a:r>
            <a:endParaRPr/>
          </a:p>
        </p:txBody>
      </p:sp>
      <p:pic>
        <p:nvPicPr>
          <p:cNvPr id="313" name="Picture 29" descr=""/>
          <p:cNvPicPr/>
          <p:nvPr/>
        </p:nvPicPr>
        <p:blipFill>
          <a:blip r:embed="rId2"/>
          <a:stretch>
            <a:fillRect/>
          </a:stretch>
        </p:blipFill>
        <p:spPr>
          <a:xfrm>
            <a:off x="1102320" y="5718960"/>
            <a:ext cx="2208240" cy="2082600"/>
          </a:xfrm>
          <a:prstGeom prst="rect">
            <a:avLst/>
          </a:prstGeom>
          <a:ln>
            <a:noFill/>
          </a:ln>
        </p:spPr>
      </p:pic>
      <p:pic>
        <p:nvPicPr>
          <p:cNvPr id="314" name="Picture 38" descr=""/>
          <p:cNvPicPr/>
          <p:nvPr/>
        </p:nvPicPr>
        <p:blipFill>
          <a:blip r:embed="rId3"/>
          <a:stretch>
            <a:fillRect/>
          </a:stretch>
        </p:blipFill>
        <p:spPr>
          <a:xfrm>
            <a:off x="4045320" y="5360040"/>
            <a:ext cx="2787480" cy="2327760"/>
          </a:xfrm>
          <a:prstGeom prst="rect">
            <a:avLst/>
          </a:prstGeom>
          <a:ln>
            <a:noFill/>
          </a:ln>
        </p:spPr>
      </p:pic>
      <p:pic>
        <p:nvPicPr>
          <p:cNvPr id="315" name="Picture 73" descr=""/>
          <p:cNvPicPr/>
          <p:nvPr/>
        </p:nvPicPr>
        <p:blipFill>
          <a:blip r:embed="rId4"/>
          <a:srcRect l="2950" t="74985" r="31169" b="0"/>
          <a:stretch>
            <a:fillRect/>
          </a:stretch>
        </p:blipFill>
        <p:spPr>
          <a:xfrm>
            <a:off x="4142520" y="4790520"/>
            <a:ext cx="1257120" cy="351720"/>
          </a:xfrm>
          <a:prstGeom prst="rect">
            <a:avLst/>
          </a:prstGeom>
          <a:ln>
            <a:noFill/>
          </a:ln>
        </p:spPr>
      </p:pic>
      <p:pic>
        <p:nvPicPr>
          <p:cNvPr id="316" name="Picture 74" descr=""/>
          <p:cNvPicPr/>
          <p:nvPr/>
        </p:nvPicPr>
        <p:blipFill>
          <a:blip r:embed="rId5"/>
          <a:srcRect l="3011" t="41380" r="8108" b="35147"/>
          <a:stretch>
            <a:fillRect/>
          </a:stretch>
        </p:blipFill>
        <p:spPr>
          <a:xfrm>
            <a:off x="4148280" y="4389120"/>
            <a:ext cx="1696680" cy="329760"/>
          </a:xfrm>
          <a:prstGeom prst="rect">
            <a:avLst/>
          </a:prstGeom>
          <a:ln>
            <a:noFill/>
          </a:ln>
        </p:spPr>
      </p:pic>
      <p:pic>
        <p:nvPicPr>
          <p:cNvPr id="317" name="Picture 75" descr=""/>
          <p:cNvPicPr/>
          <p:nvPr/>
        </p:nvPicPr>
        <p:blipFill>
          <a:blip r:embed="rId6"/>
          <a:srcRect l="3011" t="0" r="8108" b="69745"/>
          <a:stretch>
            <a:fillRect/>
          </a:stretch>
        </p:blipFill>
        <p:spPr>
          <a:xfrm>
            <a:off x="4148280" y="3857760"/>
            <a:ext cx="1696680" cy="425880"/>
          </a:xfrm>
          <a:prstGeom prst="rect">
            <a:avLst/>
          </a:prstGeom>
          <a:ln>
            <a:noFill/>
          </a:ln>
        </p:spPr>
      </p:pic>
      <p:sp>
        <p:nvSpPr>
          <p:cNvPr id="318" name="CustomShape 12"/>
          <p:cNvSpPr/>
          <p:nvPr/>
        </p:nvSpPr>
        <p:spPr>
          <a:xfrm flipH="1">
            <a:off x="2305080" y="5572800"/>
            <a:ext cx="360" cy="254880"/>
          </a:xfrm>
          <a:prstGeom prst="straightConnector1">
            <a:avLst/>
          </a:prstGeom>
          <a:noFill/>
          <a:ln cap="rnd" w="12600">
            <a:solidFill>
              <a:srgbClr val="000000"/>
            </a:solidFill>
            <a:custDash>
              <a:ds d="4900000000" sp="3675000000"/>
            </a:custDash>
            <a:round/>
            <a:tailEnd len="med" type="triangle" w="med"/>
          </a:ln>
        </p:spPr>
      </p:sp>
      <p:sp>
        <p:nvSpPr>
          <p:cNvPr id="319" name="CustomShape 13"/>
          <p:cNvSpPr/>
          <p:nvPr/>
        </p:nvSpPr>
        <p:spPr>
          <a:xfrm>
            <a:off x="1102320" y="5578920"/>
            <a:ext cx="2942280" cy="360"/>
          </a:xfrm>
          <a:prstGeom prst="straightConnector1">
            <a:avLst/>
          </a:prstGeom>
          <a:noFill/>
          <a:ln cap="rnd" w="12600">
            <a:solidFill>
              <a:srgbClr val="000000"/>
            </a:solidFill>
            <a:custDash>
              <a:ds d="4900000000" sp="3675000000"/>
            </a:custDash>
            <a:round/>
            <a:tailEnd len="med" type="triangle" w="med"/>
          </a:ln>
        </p:spPr>
      </p:sp>
      <p:sp>
        <p:nvSpPr>
          <p:cNvPr id="320" name="CustomShape 14"/>
          <p:cNvSpPr/>
          <p:nvPr/>
        </p:nvSpPr>
        <p:spPr>
          <a:xfrm>
            <a:off x="2279160" y="449280"/>
            <a:ext cx="942480" cy="360"/>
          </a:xfrm>
          <a:prstGeom prst="straightConnector1">
            <a:avLst/>
          </a:prstGeom>
          <a:noFill/>
          <a:ln cap="rnd" w="12600">
            <a:solidFill>
              <a:srgbClr val="000000"/>
            </a:solidFill>
            <a:custDash>
              <a:ds d="4900000000" sp="3675000000"/>
            </a:custDash>
            <a:round/>
          </a:ln>
        </p:spPr>
      </p:sp>
      <p:sp>
        <p:nvSpPr>
          <p:cNvPr id="321" name="CustomShape 15"/>
          <p:cNvSpPr/>
          <p:nvPr/>
        </p:nvSpPr>
        <p:spPr>
          <a:xfrm flipH="1">
            <a:off x="3220200" y="443520"/>
            <a:ext cx="360" cy="1335240"/>
          </a:xfrm>
          <a:prstGeom prst="straightConnector1">
            <a:avLst/>
          </a:prstGeom>
          <a:noFill/>
          <a:ln cap="rnd" w="12600">
            <a:solidFill>
              <a:srgbClr val="000000"/>
            </a:solidFill>
            <a:custDash>
              <a:ds d="4900000000" sp="3675000000"/>
            </a:custDash>
            <a:round/>
          </a:ln>
        </p:spPr>
      </p:sp>
      <p:sp>
        <p:nvSpPr>
          <p:cNvPr id="322" name="CustomShape 16"/>
          <p:cNvSpPr/>
          <p:nvPr/>
        </p:nvSpPr>
        <p:spPr>
          <a:xfrm>
            <a:off x="2279160" y="444240"/>
            <a:ext cx="360" cy="311040"/>
          </a:xfrm>
          <a:prstGeom prst="straightConnector1">
            <a:avLst/>
          </a:prstGeom>
          <a:noFill/>
          <a:ln cap="rnd" w="12600">
            <a:solidFill>
              <a:srgbClr val="000000"/>
            </a:solidFill>
            <a:custDash>
              <a:ds d="4900000000" sp="3675000000"/>
            </a:custDash>
            <a:round/>
          </a:ln>
        </p:spPr>
      </p:sp>
      <p:sp>
        <p:nvSpPr>
          <p:cNvPr id="323" name="CustomShape 17"/>
          <p:cNvSpPr/>
          <p:nvPr/>
        </p:nvSpPr>
        <p:spPr>
          <a:xfrm>
            <a:off x="2782440" y="1766160"/>
            <a:ext cx="439200" cy="360"/>
          </a:xfrm>
          <a:prstGeom prst="straightConnector1">
            <a:avLst/>
          </a:prstGeom>
          <a:noFill/>
          <a:ln cap="rnd" w="12600">
            <a:solidFill>
              <a:srgbClr val="000000"/>
            </a:solidFill>
            <a:custDash>
              <a:ds d="4900000000" sp="3675000000"/>
            </a:custDash>
            <a:round/>
            <a:headEnd len="med" type="triangle" w="med"/>
          </a:ln>
        </p:spPr>
      </p:sp>
      <p:sp>
        <p:nvSpPr>
          <p:cNvPr id="324" name="CustomShape 18"/>
          <p:cNvSpPr/>
          <p:nvPr/>
        </p:nvSpPr>
        <p:spPr>
          <a:xfrm>
            <a:off x="0" y="7871040"/>
            <a:ext cx="7771680" cy="409680"/>
          </a:xfrm>
          <a:prstGeom prst="rect">
            <a:avLst/>
          </a:prstGeom>
          <a:solidFill>
            <a:srgbClr val="f7a654"/>
          </a:solidFill>
          <a:ln w="9360">
            <a:noFill/>
          </a:ln>
        </p:spPr>
      </p:sp>
      <p:sp>
        <p:nvSpPr>
          <p:cNvPr id="325" name="CustomShape 19"/>
          <p:cNvSpPr/>
          <p:nvPr/>
        </p:nvSpPr>
        <p:spPr>
          <a:xfrm>
            <a:off x="2103840" y="8077680"/>
            <a:ext cx="380160" cy="325440"/>
          </a:xfrm>
          <a:prstGeom prst="diamond">
            <a:avLst/>
          </a:prstGeom>
          <a:solidFill>
            <a:srgbClr val="f7a654"/>
          </a:solidFill>
          <a:ln w="9360">
            <a:noFill/>
          </a:ln>
        </p:spPr>
      </p:sp>
      <p:sp>
        <p:nvSpPr>
          <p:cNvPr id="326" name="CustomShape 20"/>
          <p:cNvSpPr/>
          <p:nvPr/>
        </p:nvSpPr>
        <p:spPr>
          <a:xfrm>
            <a:off x="5990040" y="8066160"/>
            <a:ext cx="380160" cy="325440"/>
          </a:xfrm>
          <a:prstGeom prst="diamond">
            <a:avLst/>
          </a:prstGeom>
          <a:solidFill>
            <a:srgbClr val="f7a654"/>
          </a:solidFill>
          <a:ln w="9360">
            <a:noFill/>
          </a:ln>
        </p:spPr>
      </p:sp>
      <p:sp>
        <p:nvSpPr>
          <p:cNvPr id="327" name="CustomShape 21"/>
          <p:cNvSpPr/>
          <p:nvPr/>
        </p:nvSpPr>
        <p:spPr>
          <a:xfrm>
            <a:off x="0" y="7879320"/>
            <a:ext cx="4588200" cy="364320"/>
          </a:xfrm>
          <a:prstGeom prst="rect">
            <a:avLst/>
          </a:prstGeom>
          <a:noFill/>
          <a:ln>
            <a:noFill/>
          </a:ln>
        </p:spPr>
        <p:txBody>
          <a:bodyPr lIns="90000" rIns="90000" tIns="45000" bIns="45000"/>
          <a:p>
            <a:pPr algn="ctr">
              <a:lnSpc>
                <a:spcPct val="100000"/>
              </a:lnSpc>
            </a:pPr>
            <a:r>
              <a:rPr lang="fr-FR">
                <a:solidFill>
                  <a:srgbClr val="ffffff"/>
                </a:solidFill>
                <a:latin typeface="Futura Condensed"/>
              </a:rPr>
              <a:t>THINGS TO TRY</a:t>
            </a:r>
            <a:endParaRPr/>
          </a:p>
        </p:txBody>
      </p:sp>
      <p:sp>
        <p:nvSpPr>
          <p:cNvPr id="328" name="CustomShape 22"/>
          <p:cNvSpPr/>
          <p:nvPr/>
        </p:nvSpPr>
        <p:spPr>
          <a:xfrm>
            <a:off x="4588920" y="7884720"/>
            <a:ext cx="3182760" cy="364320"/>
          </a:xfrm>
          <a:prstGeom prst="rect">
            <a:avLst/>
          </a:prstGeom>
          <a:noFill/>
          <a:ln>
            <a:noFill/>
          </a:ln>
        </p:spPr>
        <p:txBody>
          <a:bodyPr lIns="90000" rIns="90000" tIns="45000" bIns="45000"/>
          <a:p>
            <a:pPr algn="ctr">
              <a:lnSpc>
                <a:spcPct val="100000"/>
              </a:lnSpc>
            </a:pPr>
            <a:r>
              <a:rPr lang="fr-FR">
                <a:solidFill>
                  <a:srgbClr val="ffffff"/>
                </a:solidFill>
                <a:latin typeface="Futura Condensed"/>
              </a:rPr>
              <a:t>FINISHED?</a:t>
            </a:r>
            <a:endParaRPr/>
          </a:p>
        </p:txBody>
      </p:sp>
    </p:spTree>
  </p:cSld>
</p:sld>
</file>

<file path=ppt/slides/slide1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29" name="CustomShape 1"/>
          <p:cNvSpPr/>
          <p:nvPr/>
        </p:nvSpPr>
        <p:spPr>
          <a:xfrm>
            <a:off x="551160" y="3328560"/>
            <a:ext cx="3230640" cy="474408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Wingdings" charset="2"/>
              <a:buChar char=""/>
            </a:pPr>
            <a:r>
              <a:rPr lang="fr-FR" sz="1200">
                <a:solidFill>
                  <a:srgbClr val="000000"/>
                </a:solidFill>
                <a:latin typeface="Futura Condensed"/>
              </a:rPr>
              <a:t>(IMPORTANT: This activity requires access to one or more of these hardware products.) Introduce students to ways Scratch can connect to other technologies and hardware extensions including the LEGO WeDo, MaKey MaKey, and PicoBoard. Optionally, show examples from the How can I connect Scratch with other technologies? video playlist.</a:t>
            </a:r>
            <a:endParaRPr/>
          </a:p>
          <a:p>
            <a:pPr>
              <a:lnSpc>
                <a:spcPct val="100000"/>
              </a:lnSpc>
            </a:pPr>
            <a:endParaRPr/>
          </a:p>
          <a:p>
            <a:pPr>
              <a:lnSpc>
                <a:spcPct val="100000"/>
              </a:lnSpc>
              <a:buFont typeface="Wingdings" charset="2"/>
              <a:buChar char=""/>
            </a:pPr>
            <a:r>
              <a:rPr lang="fr-FR" sz="1200">
                <a:solidFill>
                  <a:srgbClr val="000000"/>
                </a:solidFill>
                <a:latin typeface="Futura Condensed"/>
              </a:rPr>
              <a:t>Divide students into small groups of 2-4 people. Give the groups time to explore creating a Scratch project that incorporates a physical world component using one or more available hardware extensions.</a:t>
            </a:r>
            <a:endParaRPr/>
          </a:p>
          <a:p>
            <a:pPr>
              <a:lnSpc>
                <a:spcPct val="100000"/>
              </a:lnSpc>
            </a:pPr>
            <a:endParaRPr/>
          </a:p>
          <a:p>
            <a:pPr>
              <a:lnSpc>
                <a:spcPct val="100000"/>
              </a:lnSpc>
              <a:buFont typeface="Wingdings" charset="2"/>
              <a:buChar char=""/>
            </a:pPr>
            <a:r>
              <a:rPr lang="fr-FR" sz="1200">
                <a:solidFill>
                  <a:srgbClr val="000000"/>
                </a:solidFill>
                <a:latin typeface="Futura Condensed"/>
              </a:rPr>
              <a:t>Allow each group to share their creations with others. We suggest facilitating a gallery walk or feedback fair.</a:t>
            </a:r>
            <a:endParaRPr/>
          </a:p>
          <a:p>
            <a:pPr>
              <a:lnSpc>
                <a:spcPct val="100000"/>
              </a:lnSpc>
            </a:pPr>
            <a:endParaRPr/>
          </a:p>
          <a:p>
            <a:pPr>
              <a:lnSpc>
                <a:spcPct val="100000"/>
              </a:lnSpc>
              <a:buFont typeface="Wingdings" charset="2"/>
              <a:buChar char=""/>
            </a:pPr>
            <a:r>
              <a:rPr lang="fr-FR" sz="1200">
                <a:solidFill>
                  <a:srgbClr val="000000"/>
                </a:solidFill>
                <a:latin typeface="Futura Condensed"/>
              </a:rPr>
              <a:t>Ask students to think back on the design process by responding to the reflection prompts in their design journals or in a group discussion.</a:t>
            </a:r>
            <a:endParaRPr/>
          </a:p>
        </p:txBody>
      </p:sp>
      <p:sp>
        <p:nvSpPr>
          <p:cNvPr id="330" name="CustomShape 2"/>
          <p:cNvSpPr/>
          <p:nvPr/>
        </p:nvSpPr>
        <p:spPr>
          <a:xfrm>
            <a:off x="45792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ACTIVITY DESCRIPTION</a:t>
            </a:r>
            <a:endParaRPr/>
          </a:p>
        </p:txBody>
      </p:sp>
      <p:sp>
        <p:nvSpPr>
          <p:cNvPr id="331" name="Line 3"/>
          <p:cNvSpPr/>
          <p:nvPr/>
        </p:nvSpPr>
        <p:spPr>
          <a:xfrm flipV="1">
            <a:off x="550800" y="3163320"/>
            <a:ext cx="3231360" cy="8640"/>
          </a:xfrm>
          <a:prstGeom prst="line">
            <a:avLst/>
          </a:prstGeom>
          <a:ln w="9360">
            <a:solidFill>
              <a:srgbClr val="000000"/>
            </a:solidFill>
            <a:round/>
          </a:ln>
        </p:spPr>
      </p:sp>
      <p:sp>
        <p:nvSpPr>
          <p:cNvPr id="332" name="CustomShape 4"/>
          <p:cNvSpPr/>
          <p:nvPr/>
        </p:nvSpPr>
        <p:spPr>
          <a:xfrm>
            <a:off x="4222080" y="795240"/>
            <a:ext cx="2999160" cy="139752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400">
                <a:solidFill>
                  <a:srgbClr val="000000"/>
                </a:solidFill>
                <a:latin typeface="Futura Condensed"/>
              </a:rPr>
              <a:t>OBJECTIVES</a:t>
            </a:r>
            <a:endParaRPr/>
          </a:p>
          <a:p>
            <a:pPr>
              <a:lnSpc>
                <a:spcPct val="100000"/>
              </a:lnSpc>
            </a:pPr>
            <a:r>
              <a:rPr lang="fr-FR" sz="1200">
                <a:solidFill>
                  <a:srgbClr val="000000"/>
                </a:solidFill>
                <a:latin typeface="Futura Condensed"/>
              </a:rPr>
              <a:t>By completing this activity, students will:</a:t>
            </a:r>
            <a:endParaRPr/>
          </a:p>
          <a:p>
            <a:pPr>
              <a:lnSpc>
                <a:spcPct val="100000"/>
              </a:lnSpc>
              <a:buFont typeface="Lucida Grande"/>
              <a:buChar char="+"/>
            </a:pPr>
            <a:r>
              <a:rPr lang="fr-FR" sz="1200">
                <a:solidFill>
                  <a:srgbClr val="000000"/>
                </a:solidFill>
                <a:latin typeface="Futura Condensed"/>
              </a:rPr>
              <a:t>be introduced to various hardware extensions that connect the digital world of Scratch with the physical world</a:t>
            </a:r>
            <a:endParaRPr/>
          </a:p>
        </p:txBody>
      </p:sp>
      <p:sp>
        <p:nvSpPr>
          <p:cNvPr id="333" name="CustomShape 5"/>
          <p:cNvSpPr/>
          <p:nvPr/>
        </p:nvSpPr>
        <p:spPr>
          <a:xfrm>
            <a:off x="1308240" y="647640"/>
            <a:ext cx="2815200" cy="1551600"/>
          </a:xfrm>
          <a:prstGeom prst="rect">
            <a:avLst/>
          </a:prstGeom>
          <a:noFill/>
          <a:ln>
            <a:noFill/>
          </a:ln>
        </p:spPr>
        <p:txBody>
          <a:bodyPr lIns="90000" rIns="90000" tIns="45000" bIns="45000"/>
          <a:p>
            <a:pPr>
              <a:lnSpc>
                <a:spcPct val="100000"/>
              </a:lnSpc>
            </a:pPr>
            <a:r>
              <a:rPr lang="fr-FR" sz="3200">
                <a:solidFill>
                  <a:srgbClr val="000000"/>
                </a:solidFill>
                <a:latin typeface="Futura Condensed"/>
              </a:rPr>
              <a:t>HARDWARE &amp; EXTENSIONS</a:t>
            </a:r>
            <a:endParaRPr/>
          </a:p>
        </p:txBody>
      </p:sp>
      <p:sp>
        <p:nvSpPr>
          <p:cNvPr id="334" name="CustomShape 6"/>
          <p:cNvSpPr/>
          <p:nvPr/>
        </p:nvSpPr>
        <p:spPr>
          <a:xfrm>
            <a:off x="4105080" y="3328560"/>
            <a:ext cx="3116520" cy="1914480"/>
          </a:xfrm>
          <a:prstGeom prst="rect">
            <a:avLst/>
          </a:prstGeom>
          <a:noFill/>
          <a:ln cap="rnd" w="6480">
            <a:solidFill>
              <a:srgbClr val="000000"/>
            </a:solidFill>
            <a:custDash>
              <a:ds d="4900000000" sp="3675000000"/>
            </a:custDash>
            <a:round/>
          </a:ln>
        </p:spPr>
        <p:txBody>
          <a:bodyPr lIns="90000" rIns="90000" tIns="45000" bIns="45000"/>
          <a:p>
            <a:r>
              <a:rPr lang="fr-FR" sz="1200">
                <a:solidFill>
                  <a:srgbClr val="000000"/>
                </a:solidFill>
                <a:latin typeface="Futura Condensed"/>
              </a:rPr>
              <a:t>LEGO WeDo construction set </a:t>
            </a:r>
            <a:endParaRPr/>
          </a:p>
          <a:p>
            <a:pPr>
              <a:lnSpc>
                <a:spcPct val="100000"/>
              </a:lnSpc>
              <a:buFont typeface="Wingdings" charset="2"/>
              <a:buChar char=""/>
            </a:pPr>
            <a:r>
              <a:rPr lang="fr-FR" sz="1200">
                <a:solidFill>
                  <a:srgbClr val="000000"/>
                </a:solidFill>
                <a:latin typeface="Futura Condensed"/>
              </a:rPr>
              <a:t>http://bit.ly/LEGOWeDo</a:t>
            </a:r>
            <a:endParaRPr/>
          </a:p>
          <a:p>
            <a:pPr>
              <a:lnSpc>
                <a:spcPct val="100000"/>
              </a:lnSpc>
              <a:buFont typeface="Wingdings" charset="2"/>
              <a:buChar char=""/>
            </a:pPr>
            <a:r>
              <a:rPr lang="fr-FR" sz="1200">
                <a:solidFill>
                  <a:srgbClr val="000000"/>
                </a:solidFill>
                <a:latin typeface="Futura Condensed"/>
              </a:rPr>
              <a:t>MaKey MaKey</a:t>
            </a:r>
            <a:endParaRPr/>
          </a:p>
          <a:p>
            <a:pPr>
              <a:lnSpc>
                <a:spcPct val="100000"/>
              </a:lnSpc>
              <a:buFont typeface="Wingdings" charset="2"/>
              <a:buChar char=""/>
            </a:pPr>
            <a:r>
              <a:rPr lang="fr-FR" sz="1200">
                <a:solidFill>
                  <a:srgbClr val="000000"/>
                </a:solidFill>
                <a:latin typeface="Futura Condensed"/>
              </a:rPr>
              <a:t>http://makeymakey.com</a:t>
            </a:r>
            <a:endParaRPr/>
          </a:p>
          <a:p>
            <a:pPr>
              <a:lnSpc>
                <a:spcPct val="100000"/>
              </a:lnSpc>
              <a:buFont typeface="Wingdings" charset="2"/>
              <a:buChar char=""/>
            </a:pPr>
            <a:r>
              <a:rPr lang="fr-FR" sz="1200">
                <a:solidFill>
                  <a:srgbClr val="000000"/>
                </a:solidFill>
                <a:latin typeface="Futura Condensed"/>
              </a:rPr>
              <a:t>PicoBoard </a:t>
            </a:r>
            <a:endParaRPr/>
          </a:p>
          <a:p>
            <a:pPr>
              <a:lnSpc>
                <a:spcPct val="100000"/>
              </a:lnSpc>
              <a:buFont typeface="Wingdings" charset="2"/>
              <a:buChar char=""/>
            </a:pPr>
            <a:r>
              <a:rPr lang="fr-FR" sz="1200">
                <a:solidFill>
                  <a:srgbClr val="000000"/>
                </a:solidFill>
                <a:latin typeface="Futura Condensed"/>
              </a:rPr>
              <a:t>https://www.sparkfun.com/products/10311</a:t>
            </a:r>
            <a:endParaRPr/>
          </a:p>
          <a:p>
            <a:pPr>
              <a:lnSpc>
                <a:spcPct val="100000"/>
              </a:lnSpc>
              <a:buFont typeface="Wingdings" charset="2"/>
              <a:buChar char=""/>
            </a:pPr>
            <a:r>
              <a:rPr lang="fr-FR" sz="1200">
                <a:solidFill>
                  <a:srgbClr val="000000"/>
                </a:solidFill>
                <a:latin typeface="Futura Condensed"/>
              </a:rPr>
              <a:t>How can I connect Scratch with other technologies? videos</a:t>
            </a:r>
            <a:endParaRPr/>
          </a:p>
          <a:p>
            <a:pPr>
              <a:lnSpc>
                <a:spcPct val="100000"/>
              </a:lnSpc>
              <a:buFont typeface="Wingdings" charset="2"/>
              <a:buChar char=""/>
            </a:pPr>
            <a:r>
              <a:rPr lang="fr-FR" sz="1200">
                <a:solidFill>
                  <a:srgbClr val="000000"/>
                </a:solidFill>
                <a:latin typeface="Futura Condensed"/>
              </a:rPr>
              <a:t>http://bit.ly/hardwareandextensions</a:t>
            </a:r>
            <a:endParaRPr/>
          </a:p>
        </p:txBody>
      </p:sp>
      <p:sp>
        <p:nvSpPr>
          <p:cNvPr id="335" name="CustomShape 7"/>
          <p:cNvSpPr/>
          <p:nvPr/>
        </p:nvSpPr>
        <p:spPr>
          <a:xfrm>
            <a:off x="400788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RESOURCES</a:t>
            </a:r>
            <a:endParaRPr/>
          </a:p>
        </p:txBody>
      </p:sp>
      <p:sp>
        <p:nvSpPr>
          <p:cNvPr id="336" name="Line 8"/>
          <p:cNvSpPr/>
          <p:nvPr/>
        </p:nvSpPr>
        <p:spPr>
          <a:xfrm flipV="1">
            <a:off x="4104720" y="3163320"/>
            <a:ext cx="3117240" cy="8640"/>
          </a:xfrm>
          <a:prstGeom prst="line">
            <a:avLst/>
          </a:prstGeom>
          <a:ln w="9360">
            <a:solidFill>
              <a:srgbClr val="000000"/>
            </a:solidFill>
            <a:round/>
          </a:ln>
        </p:spPr>
      </p:sp>
      <p:sp>
        <p:nvSpPr>
          <p:cNvPr id="337" name="CustomShape 9"/>
          <p:cNvSpPr/>
          <p:nvPr/>
        </p:nvSpPr>
        <p:spPr>
          <a:xfrm>
            <a:off x="4105080" y="5519160"/>
            <a:ext cx="3116520" cy="118440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Which hardware or extension did you explore? </a:t>
            </a:r>
            <a:endParaRPr/>
          </a:p>
          <a:p>
            <a:pPr>
              <a:lnSpc>
                <a:spcPct val="100000"/>
              </a:lnSpc>
              <a:buFont typeface="Lucida Grande"/>
              <a:buChar char="+"/>
            </a:pPr>
            <a:r>
              <a:rPr lang="fr-FR" sz="1200">
                <a:solidFill>
                  <a:srgbClr val="000000"/>
                </a:solidFill>
                <a:latin typeface="Futura Condensed"/>
              </a:rPr>
              <a:t>How did you incorporate the digital and the physical?</a:t>
            </a:r>
            <a:endParaRPr/>
          </a:p>
          <a:p>
            <a:pPr>
              <a:lnSpc>
                <a:spcPct val="100000"/>
              </a:lnSpc>
              <a:buFont typeface="Lucida Grande"/>
              <a:buChar char="+"/>
            </a:pPr>
            <a:r>
              <a:rPr lang="fr-FR" sz="1200">
                <a:solidFill>
                  <a:srgbClr val="000000"/>
                </a:solidFill>
                <a:latin typeface="Futura Condensed"/>
              </a:rPr>
              <a:t>What was difficult?</a:t>
            </a:r>
            <a:endParaRPr/>
          </a:p>
          <a:p>
            <a:pPr>
              <a:lnSpc>
                <a:spcPct val="100000"/>
              </a:lnSpc>
              <a:buFont typeface="Lucida Grande"/>
              <a:buChar char="+"/>
            </a:pPr>
            <a:r>
              <a:rPr lang="fr-FR" sz="1200">
                <a:solidFill>
                  <a:srgbClr val="000000"/>
                </a:solidFill>
                <a:latin typeface="Futura Condensed"/>
              </a:rPr>
              <a:t>What was surprising?</a:t>
            </a:r>
            <a:endParaRPr/>
          </a:p>
        </p:txBody>
      </p:sp>
      <p:sp>
        <p:nvSpPr>
          <p:cNvPr id="338" name="CustomShape 10"/>
          <p:cNvSpPr/>
          <p:nvPr/>
        </p:nvSpPr>
        <p:spPr>
          <a:xfrm>
            <a:off x="4007880" y="502344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REFLECTION PROMPTS</a:t>
            </a:r>
            <a:endParaRPr/>
          </a:p>
        </p:txBody>
      </p:sp>
      <p:sp>
        <p:nvSpPr>
          <p:cNvPr id="339" name="Line 11"/>
          <p:cNvSpPr/>
          <p:nvPr/>
        </p:nvSpPr>
        <p:spPr>
          <a:xfrm flipV="1">
            <a:off x="4104720" y="5353920"/>
            <a:ext cx="3117240" cy="8640"/>
          </a:xfrm>
          <a:prstGeom prst="line">
            <a:avLst/>
          </a:prstGeom>
          <a:ln w="9360">
            <a:solidFill>
              <a:srgbClr val="000000"/>
            </a:solidFill>
            <a:round/>
          </a:ln>
        </p:spPr>
      </p:sp>
      <p:sp>
        <p:nvSpPr>
          <p:cNvPr id="340" name="CustomShape 12"/>
          <p:cNvSpPr/>
          <p:nvPr/>
        </p:nvSpPr>
        <p:spPr>
          <a:xfrm>
            <a:off x="4097880" y="6967800"/>
            <a:ext cx="3116520" cy="45432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Does the work have a digital and a physical component?</a:t>
            </a:r>
            <a:endParaRPr/>
          </a:p>
        </p:txBody>
      </p:sp>
      <p:sp>
        <p:nvSpPr>
          <p:cNvPr id="341" name="CustomShape 13"/>
          <p:cNvSpPr/>
          <p:nvPr/>
        </p:nvSpPr>
        <p:spPr>
          <a:xfrm>
            <a:off x="4001040" y="647172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REVIEWING STUDENT WORK</a:t>
            </a:r>
            <a:endParaRPr/>
          </a:p>
        </p:txBody>
      </p:sp>
      <p:sp>
        <p:nvSpPr>
          <p:cNvPr id="342" name="Line 14"/>
          <p:cNvSpPr/>
          <p:nvPr/>
        </p:nvSpPr>
        <p:spPr>
          <a:xfrm flipV="1">
            <a:off x="4097880" y="6802560"/>
            <a:ext cx="3117240" cy="8280"/>
          </a:xfrm>
          <a:prstGeom prst="line">
            <a:avLst/>
          </a:prstGeom>
          <a:ln w="9360">
            <a:solidFill>
              <a:srgbClr val="000000"/>
            </a:solidFill>
            <a:round/>
          </a:ln>
        </p:spPr>
      </p:sp>
      <p:sp>
        <p:nvSpPr>
          <p:cNvPr id="343" name="CustomShape 15"/>
          <p:cNvSpPr/>
          <p:nvPr/>
        </p:nvSpPr>
        <p:spPr>
          <a:xfrm>
            <a:off x="2535480" y="1692360"/>
            <a:ext cx="1091520" cy="718920"/>
          </a:xfrm>
          <a:prstGeom prst="rect">
            <a:avLst/>
          </a:prstGeom>
          <a:noFill/>
          <a:ln>
            <a:noFill/>
          </a:ln>
        </p:spPr>
        <p:txBody>
          <a:bodyPr lIns="90000" rIns="90000" tIns="45000" bIns="45000"/>
          <a:p>
            <a:pPr>
              <a:lnSpc>
                <a:spcPct val="120000"/>
              </a:lnSpc>
            </a:pPr>
            <a:r>
              <a:rPr lang="fr-FR" sz="1000" baseline="-25000">
                <a:solidFill>
                  <a:srgbClr val="000000"/>
                </a:solidFill>
                <a:latin typeface="Futura Condensed"/>
              </a:rPr>
              <a:t>SUGGESTED TIME</a:t>
            </a:r>
            <a:endParaRPr/>
          </a:p>
          <a:p>
            <a:pPr>
              <a:lnSpc>
                <a:spcPct val="150000"/>
              </a:lnSpc>
            </a:pPr>
            <a:r>
              <a:rPr lang="fr-FR" sz="1000">
                <a:solidFill>
                  <a:srgbClr val="000000"/>
                </a:solidFill>
                <a:latin typeface="Futura Condensed"/>
              </a:rPr>
              <a:t>45–60 MINUTES</a:t>
            </a:r>
            <a:endParaRPr/>
          </a:p>
        </p:txBody>
      </p:sp>
      <p:pic>
        <p:nvPicPr>
          <p:cNvPr id="344" name="Picture 68" descr=""/>
          <p:cNvPicPr/>
          <p:nvPr/>
        </p:nvPicPr>
        <p:blipFill>
          <a:blip r:embed="rId1"/>
          <a:srcRect l="0" t="17487" r="0" b="0"/>
          <a:stretch>
            <a:fillRect/>
          </a:stretch>
        </p:blipFill>
        <p:spPr>
          <a:xfrm>
            <a:off x="2278440" y="1808280"/>
            <a:ext cx="324000" cy="267120"/>
          </a:xfrm>
          <a:prstGeom prst="rect">
            <a:avLst/>
          </a:prstGeom>
          <a:ln>
            <a:noFill/>
          </a:ln>
        </p:spPr>
      </p:pic>
      <p:sp>
        <p:nvSpPr>
          <p:cNvPr id="345" name="Line 16"/>
          <p:cNvSpPr/>
          <p:nvPr/>
        </p:nvSpPr>
        <p:spPr>
          <a:xfrm>
            <a:off x="3890520" y="794160"/>
            <a:ext cx="0" cy="1123200"/>
          </a:xfrm>
          <a:prstGeom prst="line">
            <a:avLst/>
          </a:prstGeom>
          <a:ln cap="rnd" w="3240">
            <a:solidFill>
              <a:srgbClr val="000000"/>
            </a:solidFill>
            <a:custDash>
              <a:ds d="4900000000" sp="3675000000"/>
            </a:custDash>
            <a:round/>
          </a:ln>
        </p:spPr>
      </p:sp>
      <p:sp>
        <p:nvSpPr>
          <p:cNvPr id="346" name="Line 17"/>
          <p:cNvSpPr/>
          <p:nvPr/>
        </p:nvSpPr>
        <p:spPr>
          <a:xfrm flipH="1">
            <a:off x="3669480" y="794520"/>
            <a:ext cx="221040" cy="0"/>
          </a:xfrm>
          <a:prstGeom prst="line">
            <a:avLst/>
          </a:prstGeom>
          <a:ln cap="rnd" w="3240">
            <a:solidFill>
              <a:srgbClr val="000000"/>
            </a:solidFill>
            <a:custDash>
              <a:ds d="4900000000" sp="3675000000"/>
            </a:custDash>
            <a:round/>
          </a:ln>
        </p:spPr>
      </p:sp>
      <p:sp>
        <p:nvSpPr>
          <p:cNvPr id="347" name="Line 18"/>
          <p:cNvSpPr/>
          <p:nvPr/>
        </p:nvSpPr>
        <p:spPr>
          <a:xfrm flipH="1">
            <a:off x="3669480" y="1912680"/>
            <a:ext cx="221040" cy="0"/>
          </a:xfrm>
          <a:prstGeom prst="line">
            <a:avLst/>
          </a:prstGeom>
          <a:ln cap="rnd" w="3240">
            <a:solidFill>
              <a:srgbClr val="000000"/>
            </a:solidFill>
            <a:custDash>
              <a:ds d="4900000000" sp="3675000000"/>
            </a:custDash>
            <a:round/>
            <a:tailEnd len="med" type="triangle" w="med"/>
          </a:ln>
        </p:spPr>
      </p:sp>
      <p:sp>
        <p:nvSpPr>
          <p:cNvPr id="348" name="Line 19"/>
          <p:cNvSpPr/>
          <p:nvPr/>
        </p:nvSpPr>
        <p:spPr>
          <a:xfrm>
            <a:off x="3890520" y="1342800"/>
            <a:ext cx="221040" cy="0"/>
          </a:xfrm>
          <a:prstGeom prst="line">
            <a:avLst/>
          </a:prstGeom>
          <a:ln cap="rnd" w="3240">
            <a:solidFill>
              <a:srgbClr val="000000"/>
            </a:solidFill>
            <a:custDash>
              <a:ds d="4900000000" sp="3675000000"/>
            </a:custDash>
            <a:round/>
            <a:tailEnd len="med" type="triangle" w="med"/>
          </a:ln>
        </p:spPr>
      </p:sp>
      <p:sp>
        <p:nvSpPr>
          <p:cNvPr id="349" name="CustomShape 20"/>
          <p:cNvSpPr/>
          <p:nvPr/>
        </p:nvSpPr>
        <p:spPr>
          <a:xfrm>
            <a:off x="457920" y="76420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a:t>
            </a:r>
            <a:endParaRPr/>
          </a:p>
        </p:txBody>
      </p:sp>
      <p:sp>
        <p:nvSpPr>
          <p:cNvPr id="350" name="Line 21"/>
          <p:cNvSpPr/>
          <p:nvPr/>
        </p:nvSpPr>
        <p:spPr>
          <a:xfrm flipV="1">
            <a:off x="550800" y="7968960"/>
            <a:ext cx="6671160" cy="14040"/>
          </a:xfrm>
          <a:prstGeom prst="line">
            <a:avLst/>
          </a:prstGeom>
          <a:ln w="9360">
            <a:solidFill>
              <a:srgbClr val="000000"/>
            </a:solidFill>
            <a:round/>
          </a:ln>
        </p:spPr>
      </p:sp>
      <p:sp>
        <p:nvSpPr>
          <p:cNvPr id="351" name="CustomShape 22"/>
          <p:cNvSpPr/>
          <p:nvPr/>
        </p:nvSpPr>
        <p:spPr>
          <a:xfrm>
            <a:off x="4007880" y="763056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 TO SELF</a:t>
            </a:r>
            <a:endParaRPr/>
          </a:p>
        </p:txBody>
      </p:sp>
      <p:sp>
        <p:nvSpPr>
          <p:cNvPr id="352" name="Line 23"/>
          <p:cNvSpPr/>
          <p:nvPr/>
        </p:nvSpPr>
        <p:spPr>
          <a:xfrm>
            <a:off x="3856680" y="8086680"/>
            <a:ext cx="0" cy="1805760"/>
          </a:xfrm>
          <a:prstGeom prst="line">
            <a:avLst/>
          </a:prstGeom>
          <a:ln cap="rnd" w="6480">
            <a:solidFill>
              <a:srgbClr val="808080"/>
            </a:solidFill>
            <a:custDash>
              <a:ds d="4900000000" sp="3675000000"/>
            </a:custDash>
            <a:round/>
          </a:ln>
        </p:spPr>
      </p:sp>
      <p:sp>
        <p:nvSpPr>
          <p:cNvPr id="353" name="CustomShape 24"/>
          <p:cNvSpPr/>
          <p:nvPr/>
        </p:nvSpPr>
        <p:spPr>
          <a:xfrm>
            <a:off x="4105080" y="8217720"/>
            <a:ext cx="3108960" cy="1196640"/>
          </a:xfrm>
          <a:prstGeom prst="rect">
            <a:avLst/>
          </a:prstGeom>
          <a:noFill/>
          <a:ln w="6480">
            <a:noFill/>
          </a:ln>
        </p:spPr>
        <p:txBody>
          <a:bodyPr lIns="90000" rIns="90000" tIns="45000" bIns="45000"/>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p:txBody>
      </p:sp>
      <p:sp>
        <p:nvSpPr>
          <p:cNvPr id="354" name="Line 25"/>
          <p:cNvSpPr/>
          <p:nvPr/>
        </p:nvSpPr>
        <p:spPr>
          <a:xfrm flipH="1">
            <a:off x="4401000" y="8385840"/>
            <a:ext cx="2814840" cy="0"/>
          </a:xfrm>
          <a:prstGeom prst="line">
            <a:avLst/>
          </a:prstGeom>
          <a:ln cap="rnd" w="6480">
            <a:solidFill>
              <a:srgbClr val="000000"/>
            </a:solidFill>
            <a:custDash>
              <a:ds d="4900000000" sp="3675000000"/>
            </a:custDash>
            <a:round/>
          </a:ln>
        </p:spPr>
      </p:sp>
      <p:sp>
        <p:nvSpPr>
          <p:cNvPr id="355" name="Line 26"/>
          <p:cNvSpPr/>
          <p:nvPr/>
        </p:nvSpPr>
        <p:spPr>
          <a:xfrm flipH="1">
            <a:off x="4401000" y="8679240"/>
            <a:ext cx="2814840" cy="0"/>
          </a:xfrm>
          <a:prstGeom prst="line">
            <a:avLst/>
          </a:prstGeom>
          <a:ln cap="rnd" w="6480">
            <a:solidFill>
              <a:srgbClr val="000000"/>
            </a:solidFill>
            <a:custDash>
              <a:ds d="4900000000" sp="3675000000"/>
            </a:custDash>
            <a:round/>
          </a:ln>
        </p:spPr>
      </p:sp>
      <p:sp>
        <p:nvSpPr>
          <p:cNvPr id="356" name="Line 27"/>
          <p:cNvSpPr/>
          <p:nvPr/>
        </p:nvSpPr>
        <p:spPr>
          <a:xfrm flipH="1">
            <a:off x="4401000" y="8975520"/>
            <a:ext cx="2820960" cy="0"/>
          </a:xfrm>
          <a:prstGeom prst="line">
            <a:avLst/>
          </a:prstGeom>
          <a:ln cap="rnd" w="6480">
            <a:solidFill>
              <a:srgbClr val="000000"/>
            </a:solidFill>
            <a:custDash>
              <a:ds d="4900000000" sp="3675000000"/>
            </a:custDash>
            <a:round/>
          </a:ln>
        </p:spPr>
      </p:sp>
      <p:sp>
        <p:nvSpPr>
          <p:cNvPr id="357" name="Line 28"/>
          <p:cNvSpPr/>
          <p:nvPr/>
        </p:nvSpPr>
        <p:spPr>
          <a:xfrm flipH="1">
            <a:off x="4401000" y="9269280"/>
            <a:ext cx="2814840" cy="0"/>
          </a:xfrm>
          <a:prstGeom prst="line">
            <a:avLst/>
          </a:prstGeom>
          <a:ln cap="rnd" w="6480">
            <a:solidFill>
              <a:srgbClr val="000000"/>
            </a:solidFill>
            <a:custDash>
              <a:ds d="4900000000" sp="3675000000"/>
            </a:custDash>
            <a:round/>
          </a:ln>
        </p:spPr>
      </p:sp>
      <p:sp>
        <p:nvSpPr>
          <p:cNvPr id="358" name="CustomShape 29"/>
          <p:cNvSpPr/>
          <p:nvPr/>
        </p:nvSpPr>
        <p:spPr>
          <a:xfrm>
            <a:off x="551160" y="8142840"/>
            <a:ext cx="3230640" cy="2644560"/>
          </a:xfrm>
          <a:prstGeom prst="rect">
            <a:avLst/>
          </a:prstGeom>
          <a:noFill/>
          <a:ln w="6480">
            <a:noFill/>
          </a:ln>
        </p:spPr>
        <p:txBody>
          <a:bodyPr lIns="90000" rIns="90000" tIns="45000" bIns="45000"/>
          <a:p>
            <a:r>
              <a:rPr lang="fr-FR" sz="1200">
                <a:solidFill>
                  <a:srgbClr val="000000"/>
                </a:solidFill>
                <a:latin typeface="Futura Condensed"/>
              </a:rPr>
              <a:t>Make this a group-wide activity! Using the LEGO WeDo and Scratch, challenge students to connect their projects to create a chain of reactions in the style of a Rube Goldberg machine. See this video for an example:</a:t>
            </a:r>
            <a:endParaRPr/>
          </a:p>
          <a:p>
            <a:pPr>
              <a:lnSpc>
                <a:spcPct val="100000"/>
              </a:lnSpc>
              <a:buFont typeface="Lucida Grande"/>
              <a:buChar char="+"/>
            </a:pPr>
            <a:r>
              <a:rPr lang="fr-FR" sz="1200">
                <a:solidFill>
                  <a:srgbClr val="000000"/>
                </a:solidFill>
                <a:latin typeface="Futura Condensed"/>
              </a:rPr>
              <a:t>http://bit.ly/ScratchChainReaction</a:t>
            </a:r>
            <a:endParaRPr/>
          </a:p>
          <a:p>
            <a:pPr>
              <a:lnSpc>
                <a:spcPct val="100000"/>
              </a:lnSpc>
              <a:buFont typeface="Lucida Grande"/>
              <a:buChar char="+"/>
            </a:pPr>
            <a:r>
              <a:rPr lang="fr-FR" sz="1200">
                <a:solidFill>
                  <a:srgbClr val="000000"/>
                </a:solidFill>
                <a:latin typeface="Futura Condensed"/>
              </a:rPr>
              <a:t>Activate the Scratch blocks that control hardware extensions by clicking on the Add an Extension button located under the More Blocks category in the Scratch project editor.</a:t>
            </a:r>
            <a:endParaRPr/>
          </a:p>
        </p:txBody>
      </p:sp>
      <p:sp>
        <p:nvSpPr>
          <p:cNvPr id="359" name="CustomShape 30"/>
          <p:cNvSpPr/>
          <p:nvPr/>
        </p:nvSpPr>
        <p:spPr>
          <a:xfrm>
            <a:off x="142560" y="9519840"/>
            <a:ext cx="1812960" cy="534960"/>
          </a:xfrm>
          <a:prstGeom prst="rect">
            <a:avLst/>
          </a:prstGeom>
          <a:noFill/>
          <a:ln>
            <a:noFill/>
          </a:ln>
        </p:spPr>
        <p:txBody>
          <a:bodyPr lIns="90000" rIns="90000" tIns="45000" bIns="45000" anchor="ctr"/>
          <a:p>
            <a:pPr>
              <a:lnSpc>
                <a:spcPct val="100000"/>
              </a:lnSpc>
            </a:pPr>
            <a:r>
              <a:rPr lang="fr-FR" sz="1200">
                <a:solidFill>
                  <a:srgbClr val="8b8b8b"/>
                </a:solidFill>
                <a:latin typeface="Futura Condensed"/>
              </a:rPr>
              <a:t>100</a:t>
            </a:r>
            <a:endParaRPr/>
          </a:p>
        </p:txBody>
      </p:sp>
      <p:pic>
        <p:nvPicPr>
          <p:cNvPr id="360" name="Picture 45" descr=""/>
          <p:cNvPicPr/>
          <p:nvPr/>
        </p:nvPicPr>
        <p:blipFill>
          <a:blip r:embed="rId2"/>
          <a:stretch>
            <a:fillRect/>
          </a:stretch>
        </p:blipFill>
        <p:spPr>
          <a:xfrm>
            <a:off x="551160" y="0"/>
            <a:ext cx="493200" cy="2791080"/>
          </a:xfrm>
          <a:prstGeom prst="rect">
            <a:avLst/>
          </a:prstGeom>
          <a:ln>
            <a:noFill/>
          </a:ln>
        </p:spPr>
      </p:pic>
      <p:sp>
        <p:nvSpPr>
          <p:cNvPr id="361" name="CustomShape 31"/>
          <p:cNvSpPr/>
          <p:nvPr/>
        </p:nvSpPr>
        <p:spPr>
          <a:xfrm rot="5400000">
            <a:off x="-259920" y="970560"/>
            <a:ext cx="2110320" cy="820800"/>
          </a:xfrm>
          <a:prstGeom prst="rect">
            <a:avLst/>
          </a:prstGeom>
          <a:noFill/>
          <a:ln>
            <a:noFill/>
          </a:ln>
        </p:spPr>
        <p:txBody>
          <a:bodyPr lIns="45000" rIns="45000" tIns="90000" bIns="90000" anchor="ctr"/>
          <a:p>
            <a:pPr algn="r">
              <a:lnSpc>
                <a:spcPct val="100000"/>
              </a:lnSpc>
            </a:pPr>
            <a:r>
              <a:rPr lang="fr-FR" sz="2400">
                <a:solidFill>
                  <a:srgbClr val="ffffff"/>
                </a:solidFill>
                <a:latin typeface="Futura Condensed"/>
              </a:rPr>
              <a:t> </a:t>
            </a:r>
            <a:r>
              <a:rPr lang="fr-FR" sz="2400">
                <a:solidFill>
                  <a:srgbClr val="ffffff"/>
                </a:solidFill>
                <a:latin typeface="Futura Condensed"/>
              </a:rPr>
              <a:t>UNIT 5  ACTIVITY</a:t>
            </a:r>
            <a:endParaRPr/>
          </a:p>
        </p:txBody>
      </p:sp>
    </p:spTree>
  </p:cSld>
</p:sld>
</file>

<file path=ppt/slides/slide1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pic>
        <p:nvPicPr>
          <p:cNvPr id="362" name="Picture 1" descr=""/>
          <p:cNvPicPr/>
          <p:nvPr/>
        </p:nvPicPr>
        <p:blipFill>
          <a:blip r:embed="rId1"/>
          <a:stretch>
            <a:fillRect/>
          </a:stretch>
        </p:blipFill>
        <p:spPr>
          <a:xfrm>
            <a:off x="0" y="0"/>
            <a:ext cx="7771680" cy="10057680"/>
          </a:xfrm>
          <a:prstGeom prst="rect">
            <a:avLst/>
          </a:prstGeom>
          <a:ln>
            <a:noFill/>
          </a:ln>
        </p:spPr>
      </p:pic>
    </p:spTree>
  </p:cSld>
</p:sld>
</file>

<file path=ppt/slides/slide1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63" name="CustomShape 1"/>
          <p:cNvSpPr/>
          <p:nvPr/>
        </p:nvSpPr>
        <p:spPr>
          <a:xfrm>
            <a:off x="551160" y="3328560"/>
            <a:ext cx="3230640" cy="602172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Wingdings" charset="2"/>
              <a:buChar char=""/>
            </a:pPr>
            <a:r>
              <a:rPr lang="fr-FR" sz="1200">
                <a:solidFill>
                  <a:srgbClr val="000000"/>
                </a:solidFill>
                <a:latin typeface="Futura Condensed"/>
              </a:rPr>
              <a:t>Let students experience what it’s like to be in your teaching shoes! Challenge students to create, remix, or reimagine an activity or resource designed to support others' explorations of creative computing. Optionally, have the Activity Design handout available for additional support.</a:t>
            </a:r>
            <a:endParaRPr/>
          </a:p>
          <a:p>
            <a:pPr>
              <a:lnSpc>
                <a:spcPct val="100000"/>
              </a:lnSpc>
            </a:pPr>
            <a:endParaRPr/>
          </a:p>
          <a:p>
            <a:pPr>
              <a:lnSpc>
                <a:spcPct val="100000"/>
              </a:lnSpc>
              <a:buFont typeface="Wingdings" charset="2"/>
              <a:buChar char=""/>
            </a:pPr>
            <a:r>
              <a:rPr lang="fr-FR" sz="1200">
                <a:solidFill>
                  <a:srgbClr val="000000"/>
                </a:solidFill>
                <a:latin typeface="Futura Condensed"/>
              </a:rPr>
              <a:t>Help students brainstorm and imagine different kinds of creative learning experiences. Optionally, review example project ideas and activities from this guide, or encourage students to explore the Scratch Cards resource and Scratch Design Studio list for inspiration. Then, give students time to design their own learning activity or resource.</a:t>
            </a:r>
            <a:endParaRPr/>
          </a:p>
          <a:p>
            <a:pPr>
              <a:lnSpc>
                <a:spcPct val="100000"/>
              </a:lnSpc>
            </a:pPr>
            <a:endParaRPr/>
          </a:p>
          <a:p>
            <a:pPr>
              <a:lnSpc>
                <a:spcPct val="100000"/>
              </a:lnSpc>
              <a:buFont typeface="Wingdings" charset="2"/>
              <a:buChar char=""/>
            </a:pPr>
            <a:r>
              <a:rPr lang="fr-FR" sz="1200">
                <a:solidFill>
                  <a:srgbClr val="000000"/>
                </a:solidFill>
                <a:latin typeface="Futura Condensed"/>
              </a:rPr>
              <a:t>Give students opportunities to test out their activity or resource with learners. Encourage them to share their activity or resource with family or friends, or invite students to be peer mentors for other classes, clubs, or events.</a:t>
            </a:r>
            <a:endParaRPr/>
          </a:p>
          <a:p>
            <a:pPr>
              <a:lnSpc>
                <a:spcPct val="100000"/>
              </a:lnSpc>
            </a:pPr>
            <a:endParaRPr/>
          </a:p>
          <a:p>
            <a:pPr>
              <a:lnSpc>
                <a:spcPct val="100000"/>
              </a:lnSpc>
              <a:buFont typeface="Wingdings" charset="2"/>
              <a:buChar char=""/>
            </a:pPr>
            <a:r>
              <a:rPr lang="fr-FR" sz="1200">
                <a:solidFill>
                  <a:srgbClr val="000000"/>
                </a:solidFill>
                <a:latin typeface="Futura Condensed"/>
              </a:rPr>
              <a:t>Ask students to think back on the design process by responding to the reflection prompts in their design journals or in a group discussion.</a:t>
            </a:r>
            <a:endParaRPr/>
          </a:p>
        </p:txBody>
      </p:sp>
      <p:sp>
        <p:nvSpPr>
          <p:cNvPr id="364" name="CustomShape 2"/>
          <p:cNvSpPr/>
          <p:nvPr/>
        </p:nvSpPr>
        <p:spPr>
          <a:xfrm>
            <a:off x="45792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ACTIVITY DESCRIPTION</a:t>
            </a:r>
            <a:endParaRPr/>
          </a:p>
        </p:txBody>
      </p:sp>
      <p:sp>
        <p:nvSpPr>
          <p:cNvPr id="365" name="Line 3"/>
          <p:cNvSpPr/>
          <p:nvPr/>
        </p:nvSpPr>
        <p:spPr>
          <a:xfrm flipV="1">
            <a:off x="550800" y="3163320"/>
            <a:ext cx="3231360" cy="8640"/>
          </a:xfrm>
          <a:prstGeom prst="line">
            <a:avLst/>
          </a:prstGeom>
          <a:ln w="9360">
            <a:solidFill>
              <a:srgbClr val="000000"/>
            </a:solidFill>
            <a:round/>
          </a:ln>
        </p:spPr>
      </p:sp>
      <p:sp>
        <p:nvSpPr>
          <p:cNvPr id="366" name="CustomShape 4"/>
          <p:cNvSpPr/>
          <p:nvPr/>
        </p:nvSpPr>
        <p:spPr>
          <a:xfrm>
            <a:off x="4214520" y="795240"/>
            <a:ext cx="2999160" cy="139752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400">
                <a:solidFill>
                  <a:srgbClr val="000000"/>
                </a:solidFill>
                <a:latin typeface="Futura Condensed"/>
              </a:rPr>
              <a:t>OBJECTIVES</a:t>
            </a:r>
            <a:endParaRPr/>
          </a:p>
          <a:p>
            <a:pPr>
              <a:lnSpc>
                <a:spcPct val="100000"/>
              </a:lnSpc>
            </a:pPr>
            <a:r>
              <a:rPr lang="fr-FR" sz="1200">
                <a:solidFill>
                  <a:srgbClr val="000000"/>
                </a:solidFill>
                <a:latin typeface="Futura Condensed"/>
              </a:rPr>
              <a:t>By completing this activity, students will:</a:t>
            </a:r>
            <a:endParaRPr/>
          </a:p>
          <a:p>
            <a:pPr>
              <a:lnSpc>
                <a:spcPct val="100000"/>
              </a:lnSpc>
              <a:buFont typeface="Lucida Grande"/>
              <a:buChar char="+"/>
            </a:pPr>
            <a:r>
              <a:rPr lang="fr-FR" sz="1200">
                <a:solidFill>
                  <a:srgbClr val="000000"/>
                </a:solidFill>
                <a:latin typeface="Futura Condensed"/>
              </a:rPr>
              <a:t>design an activity or resource for supporting others in learning more about Scratch and computational creativity</a:t>
            </a:r>
            <a:endParaRPr/>
          </a:p>
        </p:txBody>
      </p:sp>
      <p:sp>
        <p:nvSpPr>
          <p:cNvPr id="367" name="CustomShape 5"/>
          <p:cNvSpPr/>
          <p:nvPr/>
        </p:nvSpPr>
        <p:spPr>
          <a:xfrm>
            <a:off x="1300680" y="647640"/>
            <a:ext cx="2815200" cy="1125360"/>
          </a:xfrm>
          <a:prstGeom prst="rect">
            <a:avLst/>
          </a:prstGeom>
          <a:noFill/>
          <a:ln>
            <a:noFill/>
          </a:ln>
        </p:spPr>
        <p:txBody>
          <a:bodyPr lIns="90000" rIns="90000" tIns="45000" bIns="45000"/>
          <a:p>
            <a:pPr>
              <a:lnSpc>
                <a:spcPct val="100000"/>
              </a:lnSpc>
            </a:pPr>
            <a:r>
              <a:rPr lang="fr-FR" sz="3400">
                <a:solidFill>
                  <a:srgbClr val="000000"/>
                </a:solidFill>
                <a:latin typeface="Futura Condensed"/>
              </a:rPr>
              <a:t>ACTIVITY</a:t>
            </a:r>
            <a:endParaRPr/>
          </a:p>
          <a:p>
            <a:pPr>
              <a:lnSpc>
                <a:spcPct val="100000"/>
              </a:lnSpc>
            </a:pPr>
            <a:r>
              <a:rPr lang="fr-FR" sz="3400">
                <a:solidFill>
                  <a:srgbClr val="000000"/>
                </a:solidFill>
                <a:latin typeface="Futura Condensed"/>
              </a:rPr>
              <a:t>DESIGN</a:t>
            </a:r>
            <a:endParaRPr/>
          </a:p>
        </p:txBody>
      </p:sp>
      <p:sp>
        <p:nvSpPr>
          <p:cNvPr id="368" name="CustomShape 6"/>
          <p:cNvSpPr/>
          <p:nvPr/>
        </p:nvSpPr>
        <p:spPr>
          <a:xfrm>
            <a:off x="4105080" y="3328560"/>
            <a:ext cx="3116520" cy="118440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Wingdings" charset="2"/>
              <a:buChar char=""/>
            </a:pPr>
            <a:r>
              <a:rPr lang="fr-FR" sz="1200">
                <a:solidFill>
                  <a:srgbClr val="000000"/>
                </a:solidFill>
                <a:latin typeface="Futura Condensed"/>
              </a:rPr>
              <a:t>Activity Design handout</a:t>
            </a:r>
            <a:endParaRPr/>
          </a:p>
          <a:p>
            <a:pPr>
              <a:lnSpc>
                <a:spcPct val="100000"/>
              </a:lnSpc>
              <a:buFont typeface="Wingdings" charset="2"/>
              <a:buChar char=""/>
            </a:pPr>
            <a:r>
              <a:rPr lang="fr-FR" sz="1200">
                <a:solidFill>
                  <a:srgbClr val="000000"/>
                </a:solidFill>
                <a:latin typeface="Futura Condensed"/>
              </a:rPr>
              <a:t>Scratch Cards</a:t>
            </a:r>
            <a:endParaRPr/>
          </a:p>
          <a:p>
            <a:pPr>
              <a:lnSpc>
                <a:spcPct val="100000"/>
              </a:lnSpc>
              <a:buFont typeface="Wingdings" charset="2"/>
              <a:buChar char=""/>
            </a:pPr>
            <a:r>
              <a:rPr lang="fr-FR" sz="1200">
                <a:solidFill>
                  <a:srgbClr val="000000"/>
                </a:solidFill>
                <a:latin typeface="Futura Condensed"/>
              </a:rPr>
              <a:t>http://scratch.mit.edu/help/cards</a:t>
            </a:r>
            <a:endParaRPr/>
          </a:p>
          <a:p>
            <a:pPr>
              <a:lnSpc>
                <a:spcPct val="100000"/>
              </a:lnSpc>
              <a:buFont typeface="Wingdings" charset="2"/>
              <a:buChar char=""/>
            </a:pPr>
            <a:r>
              <a:rPr lang="fr-FR" sz="1200">
                <a:solidFill>
                  <a:srgbClr val="000000"/>
                </a:solidFill>
                <a:latin typeface="Futura Condensed"/>
              </a:rPr>
              <a:t>Scratch Design Studio list</a:t>
            </a:r>
            <a:endParaRPr/>
          </a:p>
          <a:p>
            <a:pPr>
              <a:lnSpc>
                <a:spcPct val="100000"/>
              </a:lnSpc>
              <a:buFont typeface="Wingdings" charset="2"/>
              <a:buChar char=""/>
            </a:pPr>
            <a:r>
              <a:rPr lang="fr-FR" sz="1200">
                <a:solidFill>
                  <a:srgbClr val="000000"/>
                </a:solidFill>
                <a:latin typeface="Futura Condensed"/>
              </a:rPr>
              <a:t>http://scratch.mit.edu/users/ScratchDesignStudio/</a:t>
            </a:r>
            <a:endParaRPr/>
          </a:p>
        </p:txBody>
      </p:sp>
      <p:sp>
        <p:nvSpPr>
          <p:cNvPr id="369" name="CustomShape 7"/>
          <p:cNvSpPr/>
          <p:nvPr/>
        </p:nvSpPr>
        <p:spPr>
          <a:xfrm>
            <a:off x="400788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RESOURCES</a:t>
            </a:r>
            <a:endParaRPr/>
          </a:p>
        </p:txBody>
      </p:sp>
      <p:sp>
        <p:nvSpPr>
          <p:cNvPr id="370" name="Line 8"/>
          <p:cNvSpPr/>
          <p:nvPr/>
        </p:nvSpPr>
        <p:spPr>
          <a:xfrm flipV="1">
            <a:off x="4104720" y="3163320"/>
            <a:ext cx="3117240" cy="8640"/>
          </a:xfrm>
          <a:prstGeom prst="line">
            <a:avLst/>
          </a:prstGeom>
          <a:ln w="9360">
            <a:solidFill>
              <a:srgbClr val="000000"/>
            </a:solidFill>
            <a:round/>
          </a:ln>
        </p:spPr>
      </p:sp>
      <p:sp>
        <p:nvSpPr>
          <p:cNvPr id="371" name="CustomShape 9"/>
          <p:cNvSpPr/>
          <p:nvPr/>
        </p:nvSpPr>
        <p:spPr>
          <a:xfrm>
            <a:off x="4105080" y="4977000"/>
            <a:ext cx="3116520" cy="191448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Who do you envision using your activity or resource?</a:t>
            </a:r>
            <a:endParaRPr/>
          </a:p>
          <a:p>
            <a:pPr>
              <a:lnSpc>
                <a:spcPct val="100000"/>
              </a:lnSpc>
              <a:buFont typeface="Lucida Grande"/>
              <a:buChar char="+"/>
            </a:pPr>
            <a:r>
              <a:rPr lang="fr-FR" sz="1200">
                <a:solidFill>
                  <a:srgbClr val="000000"/>
                </a:solidFill>
                <a:latin typeface="Futura Condensed"/>
              </a:rPr>
              <a:t>What do you hope people will learn from using your activity or resource?</a:t>
            </a:r>
            <a:endParaRPr/>
          </a:p>
          <a:p>
            <a:pPr>
              <a:lnSpc>
                <a:spcPct val="100000"/>
              </a:lnSpc>
              <a:buFont typeface="Lucida Grande"/>
              <a:buChar char="+"/>
            </a:pPr>
            <a:r>
              <a:rPr lang="fr-FR" sz="1200">
                <a:solidFill>
                  <a:srgbClr val="000000"/>
                </a:solidFill>
                <a:latin typeface="Futura Condensed"/>
              </a:rPr>
              <a:t>What challenges might learners experience in doing the activity or using the resource? How might you further support them in dealing with these challenges?</a:t>
            </a:r>
            <a:endParaRPr/>
          </a:p>
        </p:txBody>
      </p:sp>
      <p:sp>
        <p:nvSpPr>
          <p:cNvPr id="372" name="CustomShape 10"/>
          <p:cNvSpPr/>
          <p:nvPr/>
        </p:nvSpPr>
        <p:spPr>
          <a:xfrm>
            <a:off x="4007880" y="44812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REFLECTION PROMPTS</a:t>
            </a:r>
            <a:endParaRPr/>
          </a:p>
        </p:txBody>
      </p:sp>
      <p:sp>
        <p:nvSpPr>
          <p:cNvPr id="373" name="Line 11"/>
          <p:cNvSpPr/>
          <p:nvPr/>
        </p:nvSpPr>
        <p:spPr>
          <a:xfrm flipV="1">
            <a:off x="4104720" y="4811760"/>
            <a:ext cx="3117240" cy="8640"/>
          </a:xfrm>
          <a:prstGeom prst="line">
            <a:avLst/>
          </a:prstGeom>
          <a:ln w="9360">
            <a:solidFill>
              <a:srgbClr val="000000"/>
            </a:solidFill>
            <a:round/>
          </a:ln>
        </p:spPr>
      </p:sp>
      <p:sp>
        <p:nvSpPr>
          <p:cNvPr id="374" name="CustomShape 12"/>
          <p:cNvSpPr/>
          <p:nvPr/>
        </p:nvSpPr>
        <p:spPr>
          <a:xfrm>
            <a:off x="4105080" y="6795720"/>
            <a:ext cx="3116520" cy="100188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Does the activity or resource facilitate an introduction or exploration into creative computing? What feedback can you offer the student?</a:t>
            </a:r>
            <a:endParaRPr/>
          </a:p>
        </p:txBody>
      </p:sp>
      <p:sp>
        <p:nvSpPr>
          <p:cNvPr id="375" name="CustomShape 13"/>
          <p:cNvSpPr/>
          <p:nvPr/>
        </p:nvSpPr>
        <p:spPr>
          <a:xfrm>
            <a:off x="4007880" y="630000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REVIEWING STUDENT WORK</a:t>
            </a:r>
            <a:endParaRPr/>
          </a:p>
        </p:txBody>
      </p:sp>
      <p:sp>
        <p:nvSpPr>
          <p:cNvPr id="376" name="Line 14"/>
          <p:cNvSpPr/>
          <p:nvPr/>
        </p:nvSpPr>
        <p:spPr>
          <a:xfrm flipV="1">
            <a:off x="4104720" y="6630480"/>
            <a:ext cx="3117240" cy="8640"/>
          </a:xfrm>
          <a:prstGeom prst="line">
            <a:avLst/>
          </a:prstGeom>
          <a:ln w="9360">
            <a:solidFill>
              <a:srgbClr val="000000"/>
            </a:solidFill>
            <a:round/>
          </a:ln>
        </p:spPr>
      </p:sp>
      <p:sp>
        <p:nvSpPr>
          <p:cNvPr id="377" name="CustomShape 15"/>
          <p:cNvSpPr/>
          <p:nvPr/>
        </p:nvSpPr>
        <p:spPr>
          <a:xfrm>
            <a:off x="2527920" y="1694520"/>
            <a:ext cx="1091520" cy="718920"/>
          </a:xfrm>
          <a:prstGeom prst="rect">
            <a:avLst/>
          </a:prstGeom>
          <a:noFill/>
          <a:ln>
            <a:noFill/>
          </a:ln>
        </p:spPr>
        <p:txBody>
          <a:bodyPr lIns="90000" rIns="90000" tIns="45000" bIns="45000"/>
          <a:p>
            <a:pPr>
              <a:lnSpc>
                <a:spcPct val="120000"/>
              </a:lnSpc>
            </a:pPr>
            <a:r>
              <a:rPr lang="fr-FR" sz="1000" baseline="-25000">
                <a:solidFill>
                  <a:srgbClr val="000000"/>
                </a:solidFill>
                <a:latin typeface="Futura Condensed"/>
              </a:rPr>
              <a:t>SUGGESTED TIME</a:t>
            </a:r>
            <a:endParaRPr/>
          </a:p>
          <a:p>
            <a:pPr>
              <a:lnSpc>
                <a:spcPct val="150000"/>
              </a:lnSpc>
            </a:pPr>
            <a:r>
              <a:rPr lang="fr-FR" sz="1000">
                <a:solidFill>
                  <a:srgbClr val="000000"/>
                </a:solidFill>
                <a:latin typeface="Futura Condensed"/>
              </a:rPr>
              <a:t>30–45 MINUTES</a:t>
            </a:r>
            <a:endParaRPr/>
          </a:p>
        </p:txBody>
      </p:sp>
      <p:pic>
        <p:nvPicPr>
          <p:cNvPr id="378" name="Picture 68" descr=""/>
          <p:cNvPicPr/>
          <p:nvPr/>
        </p:nvPicPr>
        <p:blipFill>
          <a:blip r:embed="rId1"/>
          <a:stretch>
            <a:fillRect/>
          </a:stretch>
        </p:blipFill>
        <p:spPr>
          <a:xfrm>
            <a:off x="2266560" y="1752480"/>
            <a:ext cx="328320" cy="328320"/>
          </a:xfrm>
          <a:prstGeom prst="rect">
            <a:avLst/>
          </a:prstGeom>
          <a:ln>
            <a:noFill/>
          </a:ln>
        </p:spPr>
      </p:pic>
      <p:sp>
        <p:nvSpPr>
          <p:cNvPr id="379" name="Line 16"/>
          <p:cNvSpPr/>
          <p:nvPr/>
        </p:nvSpPr>
        <p:spPr>
          <a:xfrm>
            <a:off x="3882960" y="794160"/>
            <a:ext cx="0" cy="1123200"/>
          </a:xfrm>
          <a:prstGeom prst="line">
            <a:avLst/>
          </a:prstGeom>
          <a:ln cap="rnd" w="3240">
            <a:solidFill>
              <a:srgbClr val="000000"/>
            </a:solidFill>
            <a:custDash>
              <a:ds d="4900000000" sp="3675000000"/>
            </a:custDash>
            <a:round/>
          </a:ln>
        </p:spPr>
      </p:sp>
      <p:sp>
        <p:nvSpPr>
          <p:cNvPr id="380" name="Line 17"/>
          <p:cNvSpPr/>
          <p:nvPr/>
        </p:nvSpPr>
        <p:spPr>
          <a:xfrm flipH="1">
            <a:off x="3661920" y="794520"/>
            <a:ext cx="221040" cy="0"/>
          </a:xfrm>
          <a:prstGeom prst="line">
            <a:avLst/>
          </a:prstGeom>
          <a:ln cap="rnd" w="3240">
            <a:solidFill>
              <a:srgbClr val="000000"/>
            </a:solidFill>
            <a:custDash>
              <a:ds d="4900000000" sp="3675000000"/>
            </a:custDash>
            <a:round/>
          </a:ln>
        </p:spPr>
      </p:sp>
      <p:sp>
        <p:nvSpPr>
          <p:cNvPr id="381" name="Line 18"/>
          <p:cNvSpPr/>
          <p:nvPr/>
        </p:nvSpPr>
        <p:spPr>
          <a:xfrm flipH="1">
            <a:off x="3661920" y="1912680"/>
            <a:ext cx="221040" cy="0"/>
          </a:xfrm>
          <a:prstGeom prst="line">
            <a:avLst/>
          </a:prstGeom>
          <a:ln cap="rnd" w="3240">
            <a:solidFill>
              <a:srgbClr val="000000"/>
            </a:solidFill>
            <a:custDash>
              <a:ds d="4900000000" sp="3675000000"/>
            </a:custDash>
            <a:round/>
            <a:tailEnd len="med" type="triangle" w="med"/>
          </a:ln>
        </p:spPr>
      </p:sp>
      <p:sp>
        <p:nvSpPr>
          <p:cNvPr id="382" name="Line 19"/>
          <p:cNvSpPr/>
          <p:nvPr/>
        </p:nvSpPr>
        <p:spPr>
          <a:xfrm>
            <a:off x="3882960" y="1342800"/>
            <a:ext cx="221040" cy="0"/>
          </a:xfrm>
          <a:prstGeom prst="line">
            <a:avLst/>
          </a:prstGeom>
          <a:ln cap="rnd" w="3240">
            <a:solidFill>
              <a:srgbClr val="000000"/>
            </a:solidFill>
            <a:custDash>
              <a:ds d="4900000000" sp="3675000000"/>
            </a:custDash>
            <a:round/>
            <a:tailEnd len="med" type="triangle" w="med"/>
          </a:ln>
        </p:spPr>
      </p:sp>
      <p:sp>
        <p:nvSpPr>
          <p:cNvPr id="383" name="CustomShape 20"/>
          <p:cNvSpPr/>
          <p:nvPr/>
        </p:nvSpPr>
        <p:spPr>
          <a:xfrm>
            <a:off x="457920" y="76420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a:t>
            </a:r>
            <a:endParaRPr/>
          </a:p>
        </p:txBody>
      </p:sp>
      <p:sp>
        <p:nvSpPr>
          <p:cNvPr id="384" name="Line 21"/>
          <p:cNvSpPr/>
          <p:nvPr/>
        </p:nvSpPr>
        <p:spPr>
          <a:xfrm flipV="1">
            <a:off x="550800" y="7968960"/>
            <a:ext cx="6671160" cy="14040"/>
          </a:xfrm>
          <a:prstGeom prst="line">
            <a:avLst/>
          </a:prstGeom>
          <a:ln w="9360">
            <a:solidFill>
              <a:srgbClr val="000000"/>
            </a:solidFill>
            <a:round/>
          </a:ln>
        </p:spPr>
      </p:sp>
      <p:sp>
        <p:nvSpPr>
          <p:cNvPr id="385" name="CustomShape 22"/>
          <p:cNvSpPr/>
          <p:nvPr/>
        </p:nvSpPr>
        <p:spPr>
          <a:xfrm>
            <a:off x="4007880" y="763056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 TO SELF</a:t>
            </a:r>
            <a:endParaRPr/>
          </a:p>
        </p:txBody>
      </p:sp>
      <p:sp>
        <p:nvSpPr>
          <p:cNvPr id="386" name="Line 23"/>
          <p:cNvSpPr/>
          <p:nvPr/>
        </p:nvSpPr>
        <p:spPr>
          <a:xfrm>
            <a:off x="3856680" y="8086680"/>
            <a:ext cx="0" cy="1805760"/>
          </a:xfrm>
          <a:prstGeom prst="line">
            <a:avLst/>
          </a:prstGeom>
          <a:ln cap="rnd" w="6480">
            <a:solidFill>
              <a:srgbClr val="808080"/>
            </a:solidFill>
            <a:custDash>
              <a:ds d="4900000000" sp="3675000000"/>
            </a:custDash>
            <a:round/>
          </a:ln>
        </p:spPr>
      </p:sp>
      <p:sp>
        <p:nvSpPr>
          <p:cNvPr id="387" name="CustomShape 24"/>
          <p:cNvSpPr/>
          <p:nvPr/>
        </p:nvSpPr>
        <p:spPr>
          <a:xfrm>
            <a:off x="4105080" y="8217720"/>
            <a:ext cx="3108960" cy="1196640"/>
          </a:xfrm>
          <a:prstGeom prst="rect">
            <a:avLst/>
          </a:prstGeom>
          <a:noFill/>
          <a:ln w="6480">
            <a:noFill/>
          </a:ln>
        </p:spPr>
        <p:txBody>
          <a:bodyPr lIns="90000" rIns="90000" tIns="45000" bIns="45000"/>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p:txBody>
      </p:sp>
      <p:sp>
        <p:nvSpPr>
          <p:cNvPr id="388" name="Line 25"/>
          <p:cNvSpPr/>
          <p:nvPr/>
        </p:nvSpPr>
        <p:spPr>
          <a:xfrm flipH="1">
            <a:off x="4401000" y="8385840"/>
            <a:ext cx="2814840" cy="0"/>
          </a:xfrm>
          <a:prstGeom prst="line">
            <a:avLst/>
          </a:prstGeom>
          <a:ln cap="rnd" w="6480">
            <a:solidFill>
              <a:srgbClr val="000000"/>
            </a:solidFill>
            <a:custDash>
              <a:ds d="4900000000" sp="3675000000"/>
            </a:custDash>
            <a:round/>
          </a:ln>
        </p:spPr>
      </p:sp>
      <p:sp>
        <p:nvSpPr>
          <p:cNvPr id="389" name="Line 26"/>
          <p:cNvSpPr/>
          <p:nvPr/>
        </p:nvSpPr>
        <p:spPr>
          <a:xfrm flipH="1">
            <a:off x="4401000" y="8679240"/>
            <a:ext cx="2814840" cy="0"/>
          </a:xfrm>
          <a:prstGeom prst="line">
            <a:avLst/>
          </a:prstGeom>
          <a:ln cap="rnd" w="6480">
            <a:solidFill>
              <a:srgbClr val="000000"/>
            </a:solidFill>
            <a:custDash>
              <a:ds d="4900000000" sp="3675000000"/>
            </a:custDash>
            <a:round/>
          </a:ln>
        </p:spPr>
      </p:sp>
      <p:sp>
        <p:nvSpPr>
          <p:cNvPr id="390" name="Line 27"/>
          <p:cNvSpPr/>
          <p:nvPr/>
        </p:nvSpPr>
        <p:spPr>
          <a:xfrm flipH="1">
            <a:off x="4401000" y="8975520"/>
            <a:ext cx="2820960" cy="0"/>
          </a:xfrm>
          <a:prstGeom prst="line">
            <a:avLst/>
          </a:prstGeom>
          <a:ln cap="rnd" w="6480">
            <a:solidFill>
              <a:srgbClr val="000000"/>
            </a:solidFill>
            <a:custDash>
              <a:ds d="4900000000" sp="3675000000"/>
            </a:custDash>
            <a:round/>
          </a:ln>
        </p:spPr>
      </p:sp>
      <p:sp>
        <p:nvSpPr>
          <p:cNvPr id="391" name="Line 28"/>
          <p:cNvSpPr/>
          <p:nvPr/>
        </p:nvSpPr>
        <p:spPr>
          <a:xfrm flipH="1">
            <a:off x="4401000" y="9269280"/>
            <a:ext cx="2814840" cy="0"/>
          </a:xfrm>
          <a:prstGeom prst="line">
            <a:avLst/>
          </a:prstGeom>
          <a:ln cap="rnd" w="6480">
            <a:solidFill>
              <a:srgbClr val="000000"/>
            </a:solidFill>
            <a:custDash>
              <a:ds d="4900000000" sp="3675000000"/>
            </a:custDash>
            <a:round/>
          </a:ln>
        </p:spPr>
      </p:sp>
      <p:sp>
        <p:nvSpPr>
          <p:cNvPr id="392" name="CustomShape 29"/>
          <p:cNvSpPr/>
          <p:nvPr/>
        </p:nvSpPr>
        <p:spPr>
          <a:xfrm>
            <a:off x="551160" y="8142840"/>
            <a:ext cx="3230640" cy="1184400"/>
          </a:xfrm>
          <a:prstGeom prst="rect">
            <a:avLst/>
          </a:prstGeom>
          <a:noFill/>
          <a:ln w="6480">
            <a:noFill/>
          </a:ln>
        </p:spPr>
        <p:txBody>
          <a:bodyPr lIns="90000" rIns="90000" tIns="45000" bIns="45000"/>
          <a:p>
            <a:pPr>
              <a:lnSpc>
                <a:spcPct val="100000"/>
              </a:lnSpc>
              <a:buFont typeface="Lucida Grande"/>
              <a:buChar char="+"/>
            </a:pPr>
            <a:r>
              <a:rPr lang="fr-FR" sz="1200">
                <a:solidFill>
                  <a:srgbClr val="000000"/>
                </a:solidFill>
                <a:latin typeface="Futura Condensed"/>
              </a:rPr>
              <a:t>Students particularly interested in supporting others’ learning can be great candidates for becoming peer mentors during class or at an afterschool or lunchtime Scratch Club.</a:t>
            </a:r>
            <a:endParaRPr/>
          </a:p>
        </p:txBody>
      </p:sp>
      <p:sp>
        <p:nvSpPr>
          <p:cNvPr id="393" name="CustomShape 30"/>
          <p:cNvSpPr/>
          <p:nvPr/>
        </p:nvSpPr>
        <p:spPr>
          <a:xfrm>
            <a:off x="142560" y="9519840"/>
            <a:ext cx="1812960" cy="534960"/>
          </a:xfrm>
          <a:prstGeom prst="rect">
            <a:avLst/>
          </a:prstGeom>
          <a:noFill/>
          <a:ln>
            <a:noFill/>
          </a:ln>
        </p:spPr>
        <p:txBody>
          <a:bodyPr lIns="90000" rIns="90000" tIns="45000" bIns="45000" anchor="ctr"/>
          <a:p>
            <a:pPr>
              <a:lnSpc>
                <a:spcPct val="100000"/>
              </a:lnSpc>
            </a:pPr>
            <a:r>
              <a:rPr lang="fr-FR" sz="1200">
                <a:solidFill>
                  <a:srgbClr val="8b8b8b"/>
                </a:solidFill>
                <a:latin typeface="Futura Condensed"/>
              </a:rPr>
              <a:t>102</a:t>
            </a:r>
            <a:endParaRPr/>
          </a:p>
        </p:txBody>
      </p:sp>
      <p:pic>
        <p:nvPicPr>
          <p:cNvPr id="394" name="Picture 45" descr=""/>
          <p:cNvPicPr/>
          <p:nvPr/>
        </p:nvPicPr>
        <p:blipFill>
          <a:blip r:embed="rId2"/>
          <a:stretch>
            <a:fillRect/>
          </a:stretch>
        </p:blipFill>
        <p:spPr>
          <a:xfrm>
            <a:off x="551160" y="0"/>
            <a:ext cx="493200" cy="2791080"/>
          </a:xfrm>
          <a:prstGeom prst="rect">
            <a:avLst/>
          </a:prstGeom>
          <a:ln>
            <a:noFill/>
          </a:ln>
        </p:spPr>
      </p:pic>
      <p:sp>
        <p:nvSpPr>
          <p:cNvPr id="395" name="CustomShape 31"/>
          <p:cNvSpPr/>
          <p:nvPr/>
        </p:nvSpPr>
        <p:spPr>
          <a:xfrm rot="5400000">
            <a:off x="-259920" y="970560"/>
            <a:ext cx="2110320" cy="820800"/>
          </a:xfrm>
          <a:prstGeom prst="rect">
            <a:avLst/>
          </a:prstGeom>
          <a:noFill/>
          <a:ln>
            <a:noFill/>
          </a:ln>
        </p:spPr>
        <p:txBody>
          <a:bodyPr lIns="45000" rIns="45000" tIns="90000" bIns="90000" anchor="ctr"/>
          <a:p>
            <a:pPr algn="r">
              <a:lnSpc>
                <a:spcPct val="100000"/>
              </a:lnSpc>
            </a:pPr>
            <a:r>
              <a:rPr lang="fr-FR" sz="2400">
                <a:solidFill>
                  <a:srgbClr val="ffffff"/>
                </a:solidFill>
                <a:latin typeface="Futura Condensed"/>
              </a:rPr>
              <a:t> </a:t>
            </a:r>
            <a:r>
              <a:rPr lang="fr-FR" sz="2400">
                <a:solidFill>
                  <a:srgbClr val="ffffff"/>
                </a:solidFill>
                <a:latin typeface="Futura Condensed"/>
              </a:rPr>
              <a:t>UNIT 5  ACTIVITY</a:t>
            </a:r>
            <a:endParaRPr/>
          </a:p>
        </p:txBody>
      </p:sp>
    </p:spTree>
  </p:cSld>
</p:sld>
</file>

<file path=ppt/slides/slide1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396" name="CustomShape 1"/>
          <p:cNvSpPr/>
          <p:nvPr/>
        </p:nvSpPr>
        <p:spPr>
          <a:xfrm>
            <a:off x="2533320" y="805320"/>
            <a:ext cx="4525560" cy="350640"/>
          </a:xfrm>
          <a:prstGeom prst="rect">
            <a:avLst/>
          </a:prstGeom>
          <a:noFill/>
          <a:ln cap="rnd" w="6480">
            <a:solidFill>
              <a:srgbClr val="000000"/>
            </a:solidFill>
            <a:custDash>
              <a:ds d="4900000000" sp="3675000000"/>
            </a:custDash>
            <a:round/>
          </a:ln>
        </p:spPr>
        <p:txBody>
          <a:bodyPr lIns="90000" rIns="90000" tIns="91440" bIns="91440" anchor="ctr"/>
          <a:p>
            <a:pPr algn="ctr">
              <a:lnSpc>
                <a:spcPct val="100000"/>
              </a:lnSpc>
            </a:pPr>
            <a:r>
              <a:rPr lang="fr-FR" sz="1100">
                <a:solidFill>
                  <a:srgbClr val="000000"/>
                </a:solidFill>
                <a:latin typeface="Futura Condensed"/>
              </a:rPr>
              <a:t>NAME:    _________________________________________________</a:t>
            </a:r>
            <a:endParaRPr/>
          </a:p>
        </p:txBody>
      </p:sp>
      <p:sp>
        <p:nvSpPr>
          <p:cNvPr id="397" name="CustomShape 2"/>
          <p:cNvSpPr/>
          <p:nvPr/>
        </p:nvSpPr>
        <p:spPr>
          <a:xfrm>
            <a:off x="2432520" y="1213560"/>
            <a:ext cx="4693680" cy="1549440"/>
          </a:xfrm>
          <a:prstGeom prst="rect">
            <a:avLst/>
          </a:prstGeom>
          <a:noFill/>
          <a:ln>
            <a:noFill/>
          </a:ln>
        </p:spPr>
        <p:txBody>
          <a:bodyPr lIns="90000" rIns="90000" tIns="45000" bIns="45000"/>
          <a:p>
            <a:pPr>
              <a:lnSpc>
                <a:spcPct val="100000"/>
              </a:lnSpc>
            </a:pPr>
            <a:r>
              <a:rPr lang="fr-FR" sz="1200">
                <a:solidFill>
                  <a:srgbClr val="000000"/>
                </a:solidFill>
                <a:latin typeface="Futura Condensed"/>
              </a:rPr>
              <a:t>How can you help others learn more about Scratch and creative computing? Design an activity that helps other people learn Scratch. It can be an off-computer activity (like Creature Construction), project idea (like Build-a-Band), or challenge activity (like Debug It!). You could even develop a new type of activity or handout! Brainstorm using the questions below, and then use the activity and handout planners to give more detail. </a:t>
            </a:r>
            <a:endParaRPr/>
          </a:p>
        </p:txBody>
      </p:sp>
      <p:sp>
        <p:nvSpPr>
          <p:cNvPr id="398" name="CustomShape 3"/>
          <p:cNvSpPr/>
          <p:nvPr/>
        </p:nvSpPr>
        <p:spPr>
          <a:xfrm>
            <a:off x="515520" y="7556400"/>
            <a:ext cx="2873520" cy="516600"/>
          </a:xfrm>
          <a:prstGeom prst="rect">
            <a:avLst/>
          </a:prstGeom>
          <a:noFill/>
          <a:ln>
            <a:noFill/>
          </a:ln>
        </p:spPr>
        <p:txBody>
          <a:bodyPr lIns="90000" rIns="90000" tIns="45000" bIns="45000"/>
          <a:p>
            <a:pPr>
              <a:lnSpc>
                <a:spcPct val="100000"/>
              </a:lnSpc>
            </a:pPr>
            <a:r>
              <a:rPr lang="fr-FR" sz="2800">
                <a:solidFill>
                  <a:srgbClr val="ffffff"/>
                </a:solidFill>
                <a:latin typeface="Futura Condensed"/>
              </a:rPr>
              <a:t>TIPS &amp; TRICKS</a:t>
            </a:r>
            <a:endParaRPr/>
          </a:p>
        </p:txBody>
      </p:sp>
      <p:sp>
        <p:nvSpPr>
          <p:cNvPr id="399" name="CustomShape 4"/>
          <p:cNvSpPr/>
          <p:nvPr/>
        </p:nvSpPr>
        <p:spPr>
          <a:xfrm flipH="1">
            <a:off x="-1440" y="2330640"/>
            <a:ext cx="7302600" cy="567720"/>
          </a:xfrm>
          <a:prstGeom prst="rect">
            <a:avLst/>
          </a:prstGeom>
          <a:solidFill>
            <a:srgbClr val="f7a654"/>
          </a:solidFill>
          <a:ln w="9360">
            <a:noFill/>
          </a:ln>
        </p:spPr>
      </p:sp>
      <p:sp>
        <p:nvSpPr>
          <p:cNvPr id="400" name="CustomShape 5"/>
          <p:cNvSpPr/>
          <p:nvPr/>
        </p:nvSpPr>
        <p:spPr>
          <a:xfrm flipH="1">
            <a:off x="456480" y="2385000"/>
            <a:ext cx="6186240" cy="455760"/>
          </a:xfrm>
          <a:prstGeom prst="rect">
            <a:avLst/>
          </a:prstGeom>
          <a:noFill/>
          <a:ln>
            <a:noFill/>
          </a:ln>
        </p:spPr>
        <p:txBody>
          <a:bodyPr lIns="90000" rIns="90000" tIns="45000" bIns="45000" anchor="ctr"/>
          <a:p>
            <a:pPr>
              <a:lnSpc>
                <a:spcPct val="100000"/>
              </a:lnSpc>
            </a:pPr>
            <a:r>
              <a:rPr lang="fr-FR" sz="2400">
                <a:solidFill>
                  <a:srgbClr val="ffffff"/>
                </a:solidFill>
                <a:latin typeface="Futura Condensed"/>
              </a:rPr>
              <a:t>WHO IS THIS FOR?</a:t>
            </a:r>
            <a:endParaRPr/>
          </a:p>
        </p:txBody>
      </p:sp>
      <p:sp>
        <p:nvSpPr>
          <p:cNvPr id="401" name="CustomShape 6"/>
          <p:cNvSpPr/>
          <p:nvPr/>
        </p:nvSpPr>
        <p:spPr>
          <a:xfrm rot="16200000">
            <a:off x="6897240" y="2493000"/>
            <a:ext cx="567720" cy="243360"/>
          </a:xfrm>
          <a:prstGeom prst="triangle">
            <a:avLst>
              <a:gd name="adj" fmla="val 51144"/>
            </a:avLst>
          </a:prstGeom>
          <a:solidFill>
            <a:srgbClr val="ffffff"/>
          </a:solidFill>
          <a:ln w="9360">
            <a:solidFill>
              <a:srgbClr val="ffffff"/>
            </a:solidFill>
            <a:round/>
          </a:ln>
        </p:spPr>
      </p:sp>
      <p:sp>
        <p:nvSpPr>
          <p:cNvPr id="402" name="CustomShape 7"/>
          <p:cNvSpPr/>
          <p:nvPr/>
        </p:nvSpPr>
        <p:spPr>
          <a:xfrm flipH="1">
            <a:off x="455760" y="2939400"/>
            <a:ext cx="6669000" cy="474840"/>
          </a:xfrm>
          <a:prstGeom prst="rect">
            <a:avLst/>
          </a:prstGeom>
          <a:noFill/>
          <a:ln>
            <a:noFill/>
          </a:ln>
        </p:spPr>
        <p:txBody>
          <a:bodyPr lIns="90000" rIns="90000" tIns="45000" bIns="45000"/>
          <a:p>
            <a:pPr>
              <a:lnSpc>
                <a:spcPct val="130000"/>
              </a:lnSpc>
            </a:pPr>
            <a:r>
              <a:rPr lang="fr-FR" sz="1100">
                <a:solidFill>
                  <a:srgbClr val="000000"/>
                </a:solidFill>
                <a:latin typeface="Futura Condensed"/>
              </a:rPr>
              <a:t>Who is your audience? Who do you want to help learn more about Scratch and creative computing?</a:t>
            </a:r>
            <a:endParaRPr/>
          </a:p>
        </p:txBody>
      </p:sp>
      <p:sp>
        <p:nvSpPr>
          <p:cNvPr id="403" name="CustomShape 8"/>
          <p:cNvSpPr/>
          <p:nvPr/>
        </p:nvSpPr>
        <p:spPr>
          <a:xfrm flipH="1">
            <a:off x="-1440" y="4978440"/>
            <a:ext cx="7315560" cy="567720"/>
          </a:xfrm>
          <a:prstGeom prst="rect">
            <a:avLst/>
          </a:prstGeom>
          <a:solidFill>
            <a:srgbClr val="f7a654"/>
          </a:solidFill>
          <a:ln w="9360">
            <a:noFill/>
          </a:ln>
        </p:spPr>
      </p:sp>
      <p:sp>
        <p:nvSpPr>
          <p:cNvPr id="404" name="CustomShape 9"/>
          <p:cNvSpPr/>
          <p:nvPr/>
        </p:nvSpPr>
        <p:spPr>
          <a:xfrm rot="16200000">
            <a:off x="6910200" y="5141160"/>
            <a:ext cx="567720" cy="243360"/>
          </a:xfrm>
          <a:prstGeom prst="triangle">
            <a:avLst>
              <a:gd name="adj" fmla="val 51144"/>
            </a:avLst>
          </a:prstGeom>
          <a:solidFill>
            <a:srgbClr val="ffffff"/>
          </a:solidFill>
          <a:ln w="9360">
            <a:solidFill>
              <a:srgbClr val="ffffff"/>
            </a:solidFill>
            <a:round/>
          </a:ln>
        </p:spPr>
      </p:sp>
      <p:sp>
        <p:nvSpPr>
          <p:cNvPr id="405" name="CustomShape 10"/>
          <p:cNvSpPr/>
          <p:nvPr/>
        </p:nvSpPr>
        <p:spPr>
          <a:xfrm flipH="1">
            <a:off x="455760" y="5033160"/>
            <a:ext cx="6547320" cy="455760"/>
          </a:xfrm>
          <a:prstGeom prst="rect">
            <a:avLst/>
          </a:prstGeom>
          <a:noFill/>
          <a:ln>
            <a:noFill/>
          </a:ln>
        </p:spPr>
        <p:txBody>
          <a:bodyPr lIns="90000" rIns="90000" tIns="45000" bIns="45000" anchor="ctr"/>
          <a:p>
            <a:pPr>
              <a:lnSpc>
                <a:spcPct val="100000"/>
              </a:lnSpc>
            </a:pPr>
            <a:r>
              <a:rPr lang="fr-FR" sz="2400">
                <a:solidFill>
                  <a:srgbClr val="ffffff"/>
                </a:solidFill>
                <a:latin typeface="Futura Condensed"/>
              </a:rPr>
              <a:t>WHAT WILL THEY LEARN?</a:t>
            </a:r>
            <a:endParaRPr/>
          </a:p>
        </p:txBody>
      </p:sp>
      <p:sp>
        <p:nvSpPr>
          <p:cNvPr id="406" name="CustomShape 11"/>
          <p:cNvSpPr/>
          <p:nvPr/>
        </p:nvSpPr>
        <p:spPr>
          <a:xfrm flipH="1">
            <a:off x="456480" y="5589360"/>
            <a:ext cx="6186240" cy="424800"/>
          </a:xfrm>
          <a:prstGeom prst="rect">
            <a:avLst/>
          </a:prstGeom>
          <a:noFill/>
          <a:ln>
            <a:noFill/>
          </a:ln>
        </p:spPr>
        <p:txBody>
          <a:bodyPr lIns="90000" rIns="90000" tIns="45000" bIns="45000"/>
          <a:p>
            <a:pPr>
              <a:lnSpc>
                <a:spcPct val="100000"/>
              </a:lnSpc>
            </a:pPr>
            <a:r>
              <a:rPr lang="fr-FR" sz="1100">
                <a:solidFill>
                  <a:srgbClr val="000000"/>
                </a:solidFill>
                <a:latin typeface="Futura Condensed"/>
              </a:rPr>
              <a:t>What are the learning goals? What new things do you hope people will learn from using your activity?</a:t>
            </a:r>
            <a:endParaRPr/>
          </a:p>
        </p:txBody>
      </p:sp>
      <p:sp>
        <p:nvSpPr>
          <p:cNvPr id="407" name="CustomShape 12"/>
          <p:cNvSpPr/>
          <p:nvPr/>
        </p:nvSpPr>
        <p:spPr>
          <a:xfrm flipH="1">
            <a:off x="-1440" y="7526880"/>
            <a:ext cx="7302600" cy="567720"/>
          </a:xfrm>
          <a:prstGeom prst="rect">
            <a:avLst/>
          </a:prstGeom>
          <a:solidFill>
            <a:srgbClr val="f7a654"/>
          </a:solidFill>
          <a:ln w="9360">
            <a:noFill/>
          </a:ln>
        </p:spPr>
      </p:sp>
      <p:sp>
        <p:nvSpPr>
          <p:cNvPr id="408" name="CustomShape 13"/>
          <p:cNvSpPr/>
          <p:nvPr/>
        </p:nvSpPr>
        <p:spPr>
          <a:xfrm flipH="1">
            <a:off x="456480" y="7398720"/>
            <a:ext cx="3401280" cy="821520"/>
          </a:xfrm>
          <a:prstGeom prst="rect">
            <a:avLst/>
          </a:prstGeom>
          <a:noFill/>
          <a:ln>
            <a:noFill/>
          </a:ln>
        </p:spPr>
        <p:txBody>
          <a:bodyPr lIns="90000" rIns="90000" tIns="45000" bIns="45000" anchor="ctr"/>
          <a:p>
            <a:pPr>
              <a:lnSpc>
                <a:spcPct val="100000"/>
              </a:lnSpc>
            </a:pPr>
            <a:r>
              <a:rPr lang="fr-FR" sz="2400">
                <a:solidFill>
                  <a:srgbClr val="ffffff"/>
                </a:solidFill>
                <a:latin typeface="Futura Condensed"/>
              </a:rPr>
              <a:t>WHAT DO THEY NEED?</a:t>
            </a:r>
            <a:endParaRPr/>
          </a:p>
        </p:txBody>
      </p:sp>
      <p:sp>
        <p:nvSpPr>
          <p:cNvPr id="409" name="CustomShape 14"/>
          <p:cNvSpPr/>
          <p:nvPr/>
        </p:nvSpPr>
        <p:spPr>
          <a:xfrm rot="16200000">
            <a:off x="6897240" y="7693560"/>
            <a:ext cx="567720" cy="243360"/>
          </a:xfrm>
          <a:prstGeom prst="triangle">
            <a:avLst>
              <a:gd name="adj" fmla="val 51144"/>
            </a:avLst>
          </a:prstGeom>
          <a:solidFill>
            <a:srgbClr val="ffffff"/>
          </a:solidFill>
          <a:ln w="9360">
            <a:solidFill>
              <a:srgbClr val="ffffff"/>
            </a:solidFill>
            <a:round/>
          </a:ln>
        </p:spPr>
      </p:sp>
      <p:sp>
        <p:nvSpPr>
          <p:cNvPr id="410" name="CustomShape 15"/>
          <p:cNvSpPr/>
          <p:nvPr/>
        </p:nvSpPr>
        <p:spPr>
          <a:xfrm flipH="1">
            <a:off x="456480" y="8137080"/>
            <a:ext cx="6186240" cy="424800"/>
          </a:xfrm>
          <a:prstGeom prst="rect">
            <a:avLst/>
          </a:prstGeom>
          <a:noFill/>
          <a:ln>
            <a:noFill/>
          </a:ln>
        </p:spPr>
        <p:txBody>
          <a:bodyPr lIns="90000" rIns="90000" tIns="45000" bIns="45000"/>
          <a:p>
            <a:pPr algn="just">
              <a:lnSpc>
                <a:spcPct val="100000"/>
              </a:lnSpc>
            </a:pPr>
            <a:r>
              <a:rPr lang="fr-FR" sz="1100">
                <a:solidFill>
                  <a:srgbClr val="000000"/>
                </a:solidFill>
                <a:latin typeface="Futura Condensed"/>
              </a:rPr>
              <a:t>What supplies will people need? What other types of support will help people successfully engage in your activity?</a:t>
            </a:r>
            <a:endParaRPr/>
          </a:p>
        </p:txBody>
      </p:sp>
      <p:sp>
        <p:nvSpPr>
          <p:cNvPr id="411" name="CustomShape 16"/>
          <p:cNvSpPr/>
          <p:nvPr/>
        </p:nvSpPr>
        <p:spPr>
          <a:xfrm>
            <a:off x="457920" y="647640"/>
            <a:ext cx="2815200" cy="1125360"/>
          </a:xfrm>
          <a:prstGeom prst="rect">
            <a:avLst/>
          </a:prstGeom>
          <a:noFill/>
          <a:ln>
            <a:noFill/>
          </a:ln>
        </p:spPr>
        <p:txBody>
          <a:bodyPr lIns="90000" rIns="90000" tIns="45000" bIns="45000"/>
          <a:p>
            <a:pPr>
              <a:lnSpc>
                <a:spcPct val="100000"/>
              </a:lnSpc>
            </a:pPr>
            <a:r>
              <a:rPr lang="fr-FR" sz="3400">
                <a:solidFill>
                  <a:srgbClr val="000000"/>
                </a:solidFill>
                <a:latin typeface="Futura Condensed"/>
              </a:rPr>
              <a:t>ACTIVITY</a:t>
            </a:r>
            <a:endParaRPr/>
          </a:p>
          <a:p>
            <a:pPr>
              <a:lnSpc>
                <a:spcPct val="100000"/>
              </a:lnSpc>
            </a:pPr>
            <a:r>
              <a:rPr lang="fr-FR" sz="3400">
                <a:solidFill>
                  <a:srgbClr val="000000"/>
                </a:solidFill>
                <a:latin typeface="Futura Condensed"/>
              </a:rPr>
              <a:t>DESIGN</a:t>
            </a:r>
            <a:endParaRPr/>
          </a:p>
        </p:txBody>
      </p:sp>
    </p:spTree>
  </p:cSld>
</p:sld>
</file>

<file path=ppt/slides/slide1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12" name="CustomShape 1"/>
          <p:cNvSpPr/>
          <p:nvPr/>
        </p:nvSpPr>
        <p:spPr>
          <a:xfrm>
            <a:off x="560160" y="8217720"/>
            <a:ext cx="3084120" cy="1185120"/>
          </a:xfrm>
          <a:prstGeom prst="rect">
            <a:avLst/>
          </a:prstGeom>
          <a:noFill/>
          <a:ln w="6480">
            <a:noFill/>
          </a:ln>
        </p:spPr>
        <p:txBody>
          <a:bodyPr lIns="90000" rIns="90000" tIns="45000" bIns="45000"/>
          <a:p>
            <a:pPr>
              <a:lnSpc>
                <a:spcPct val="100000"/>
              </a:lnSpc>
            </a:pPr>
            <a:r>
              <a:rPr i="1" lang="fr-FR" sz="1200">
                <a:solidFill>
                  <a:srgbClr val="000000"/>
                </a:solidFill>
                <a:latin typeface="Futura Condensed"/>
              </a:rPr>
              <a:t>  </a:t>
            </a:r>
            <a:endParaRPr/>
          </a:p>
          <a:p>
            <a:pPr>
              <a:lnSpc>
                <a:spcPct val="100000"/>
              </a:lnSpc>
              <a:buFont typeface="Lucida Grande"/>
              <a:buChar char="+"/>
            </a:pPr>
            <a:r>
              <a:rPr i="1" lang="fr-FR" sz="1200">
                <a:solidFill>
                  <a:srgbClr val="000000"/>
                </a:solidFill>
                <a:latin typeface="Futura Condensed"/>
              </a:rPr>
              <a:t> </a:t>
            </a:r>
            <a:endParaRPr/>
          </a:p>
          <a:p>
            <a:pPr>
              <a:lnSpc>
                <a:spcPct val="100000"/>
              </a:lnSpc>
            </a:pPr>
            <a:r>
              <a:rPr i="1" lang="fr-FR" sz="1200">
                <a:solidFill>
                  <a:srgbClr val="000000"/>
                </a:solidFill>
                <a:latin typeface="Futura Condensed"/>
              </a:rPr>
              <a:t> </a:t>
            </a:r>
            <a:endParaRPr/>
          </a:p>
          <a:p>
            <a:pPr>
              <a:lnSpc>
                <a:spcPct val="100000"/>
              </a:lnSpc>
              <a:buFont typeface="Lucida Grande"/>
              <a:buChar char="+"/>
            </a:pPr>
            <a:r>
              <a:rPr i="1" lang="fr-FR" sz="1200">
                <a:solidFill>
                  <a:srgbClr val="000000"/>
                </a:solidFill>
                <a:latin typeface="Futura Condensed"/>
              </a:rPr>
              <a:t> </a:t>
            </a:r>
            <a:endParaRPr/>
          </a:p>
          <a:p>
            <a:pPr>
              <a:lnSpc>
                <a:spcPct val="100000"/>
              </a:lnSpc>
            </a:pPr>
            <a:endParaRPr/>
          </a:p>
          <a:p>
            <a:pPr>
              <a:lnSpc>
                <a:spcPct val="100000"/>
              </a:lnSpc>
              <a:buFont typeface="Lucida Grande"/>
              <a:buChar char="+"/>
            </a:pPr>
            <a:r>
              <a:rPr i="1" lang="fr-FR" sz="1200">
                <a:solidFill>
                  <a:srgbClr val="000000"/>
                </a:solidFill>
                <a:latin typeface="Futura Condensed"/>
              </a:rPr>
              <a:t> </a:t>
            </a:r>
            <a:endParaRPr/>
          </a:p>
        </p:txBody>
      </p:sp>
      <p:sp>
        <p:nvSpPr>
          <p:cNvPr id="413" name="CustomShape 2"/>
          <p:cNvSpPr/>
          <p:nvPr/>
        </p:nvSpPr>
        <p:spPr>
          <a:xfrm>
            <a:off x="263160" y="8121960"/>
            <a:ext cx="1653120" cy="272520"/>
          </a:xfrm>
          <a:prstGeom prst="rect">
            <a:avLst/>
          </a:prstGeom>
          <a:noFill/>
          <a:ln>
            <a:noFill/>
          </a:ln>
        </p:spPr>
        <p:txBody>
          <a:bodyPr wrap="none" lIns="90000" rIns="90000" tIns="45000" bIns="45000"/>
          <a:p>
            <a:pPr>
              <a:lnSpc>
                <a:spcPct val="100000"/>
              </a:lnSpc>
            </a:pPr>
            <a:r>
              <a:rPr lang="fr-FR" sz="1200">
                <a:solidFill>
                  <a:srgbClr val="d9d9d9"/>
                </a:solidFill>
                <a:latin typeface="Futura Condensed"/>
              </a:rPr>
              <a:t>(TIPS AND TRICKS) </a:t>
            </a:r>
            <a:endParaRPr/>
          </a:p>
        </p:txBody>
      </p:sp>
      <p:sp>
        <p:nvSpPr>
          <p:cNvPr id="414" name="CustomShape 3"/>
          <p:cNvSpPr/>
          <p:nvPr/>
        </p:nvSpPr>
        <p:spPr>
          <a:xfrm>
            <a:off x="551160" y="3328560"/>
            <a:ext cx="3230640" cy="4364640"/>
          </a:xfrm>
          <a:prstGeom prst="rect">
            <a:avLst/>
          </a:prstGeom>
          <a:noFill/>
          <a:ln cap="rnd" w="6480">
            <a:solidFill>
              <a:srgbClr val="000000"/>
            </a:solidFill>
            <a:custDash>
              <a:ds d="4900000000" sp="3675000000"/>
            </a:custDash>
            <a:round/>
          </a:ln>
        </p:spPr>
        <p:txBody>
          <a:bodyPr lIns="90000" rIns="90000" tIns="45000" bIns="45000"/>
          <a:p>
            <a:pPr>
              <a:lnSpc>
                <a:spcPct val="100000"/>
              </a:lnSpc>
            </a:pPr>
            <a:endParaRPr/>
          </a:p>
          <a:p>
            <a:pPr>
              <a:lnSpc>
                <a:spcPct val="100000"/>
              </a:lnSpc>
            </a:pPr>
            <a:endParaRPr/>
          </a:p>
          <a:p>
            <a:pPr>
              <a:lnSpc>
                <a:spcPct val="100000"/>
              </a:lnSpc>
              <a:buFont typeface="Wingdings" charset="2"/>
              <a:buChar char=""/>
            </a:pPr>
            <a:r>
              <a:rPr lang="fr-FR" sz="1100">
                <a:solidFill>
                  <a:srgbClr val="000000"/>
                </a:solidFill>
                <a:latin typeface="Futura Condensed"/>
              </a:rPr>
              <a:t>What will learners create? How will they do this?</a:t>
            </a: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nSpc>
                <a:spcPct val="100000"/>
              </a:lnSpc>
            </a:pPr>
            <a:endParaRPr/>
          </a:p>
          <a:p>
            <a:pPr algn="just">
              <a:lnSpc>
                <a:spcPct val="100000"/>
              </a:lnSpc>
              <a:buFont typeface="Wingdings" charset="2"/>
              <a:buChar char=""/>
            </a:pPr>
            <a:r>
              <a:rPr lang="fr-FR" sz="1100">
                <a:solidFill>
                  <a:srgbClr val="000000"/>
                </a:solidFill>
                <a:latin typeface="Futura Condensed"/>
              </a:rPr>
              <a:t>How will learners share their work with others?</a:t>
            </a:r>
            <a:endParaRPr/>
          </a:p>
          <a:p>
            <a:pPr algn="just">
              <a:lnSpc>
                <a:spcPct val="100000"/>
              </a:lnSpc>
            </a:pPr>
            <a:endParaRPr/>
          </a:p>
          <a:p>
            <a:pPr algn="just">
              <a:lnSpc>
                <a:spcPct val="100000"/>
              </a:lnSpc>
            </a:pPr>
            <a:endParaRPr/>
          </a:p>
          <a:p>
            <a:pPr algn="just">
              <a:lnSpc>
                <a:spcPct val="100000"/>
              </a:lnSpc>
            </a:pPr>
            <a:endParaRPr/>
          </a:p>
          <a:p>
            <a:pPr algn="just">
              <a:lnSpc>
                <a:spcPct val="100000"/>
              </a:lnSpc>
            </a:pPr>
            <a:endParaRPr/>
          </a:p>
          <a:p>
            <a:pPr algn="just">
              <a:lnSpc>
                <a:spcPct val="100000"/>
              </a:lnSpc>
            </a:pPr>
            <a:endParaRPr/>
          </a:p>
          <a:p>
            <a:pPr algn="just">
              <a:lnSpc>
                <a:spcPct val="100000"/>
              </a:lnSpc>
            </a:pPr>
            <a:endParaRPr/>
          </a:p>
          <a:p>
            <a:pPr>
              <a:lnSpc>
                <a:spcPct val="100000"/>
              </a:lnSpc>
            </a:pPr>
            <a:endParaRPr/>
          </a:p>
          <a:p>
            <a:pPr>
              <a:lnSpc>
                <a:spcPct val="100000"/>
              </a:lnSpc>
              <a:buFont typeface="Wingdings" charset="2"/>
              <a:buChar char=""/>
            </a:pPr>
            <a:r>
              <a:rPr lang="fr-FR" sz="1100">
                <a:solidFill>
                  <a:srgbClr val="000000"/>
                </a:solidFill>
                <a:latin typeface="Futura Condensed"/>
              </a:rPr>
              <a:t>How will learners reflect on their designs?</a:t>
            </a:r>
            <a:r>
              <a:rPr lang="fr-FR" sz="1000">
                <a:solidFill>
                  <a:srgbClr val="000000"/>
                </a:solidFill>
                <a:latin typeface="Futura Condensed"/>
              </a:rPr>
              <a:t> </a:t>
            </a:r>
            <a:endParaRPr/>
          </a:p>
          <a:p>
            <a:pPr>
              <a:lnSpc>
                <a:spcPct val="100000"/>
              </a:lnSpc>
            </a:pPr>
            <a:endParaRPr/>
          </a:p>
          <a:p>
            <a:pPr>
              <a:lnSpc>
                <a:spcPct val="100000"/>
              </a:lnSpc>
            </a:pPr>
            <a:endParaRPr/>
          </a:p>
          <a:p>
            <a:pPr>
              <a:lnSpc>
                <a:spcPct val="100000"/>
              </a:lnSpc>
            </a:pPr>
            <a:endParaRPr/>
          </a:p>
        </p:txBody>
      </p:sp>
      <p:sp>
        <p:nvSpPr>
          <p:cNvPr id="415" name="CustomShape 4"/>
          <p:cNvSpPr/>
          <p:nvPr/>
        </p:nvSpPr>
        <p:spPr>
          <a:xfrm>
            <a:off x="45792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ACTIVITY DESCRIPTION</a:t>
            </a:r>
            <a:endParaRPr/>
          </a:p>
        </p:txBody>
      </p:sp>
      <p:sp>
        <p:nvSpPr>
          <p:cNvPr id="416" name="Line 5"/>
          <p:cNvSpPr/>
          <p:nvPr/>
        </p:nvSpPr>
        <p:spPr>
          <a:xfrm flipV="1">
            <a:off x="550800" y="3163320"/>
            <a:ext cx="3231360" cy="8640"/>
          </a:xfrm>
          <a:prstGeom prst="line">
            <a:avLst/>
          </a:prstGeom>
          <a:ln w="9360">
            <a:solidFill>
              <a:srgbClr val="000000"/>
            </a:solidFill>
            <a:round/>
          </a:ln>
        </p:spPr>
      </p:sp>
      <p:sp>
        <p:nvSpPr>
          <p:cNvPr id="417" name="CustomShape 6"/>
          <p:cNvSpPr/>
          <p:nvPr/>
        </p:nvSpPr>
        <p:spPr>
          <a:xfrm>
            <a:off x="4105080" y="3328560"/>
            <a:ext cx="3116520" cy="820080"/>
          </a:xfrm>
          <a:prstGeom prst="rect">
            <a:avLst/>
          </a:prstGeom>
          <a:noFill/>
          <a:ln cap="rnd" w="6480">
            <a:solidFill>
              <a:srgbClr val="000000"/>
            </a:solidFill>
            <a:custDash>
              <a:ds d="4900000000" sp="3675000000"/>
            </a:custDash>
            <a:round/>
          </a:ln>
        </p:spPr>
        <p:txBody>
          <a:bodyPr lIns="90000" rIns="90000" tIns="45000" bIns="45000"/>
          <a:p>
            <a:pPr>
              <a:lnSpc>
                <a:spcPct val="100000"/>
              </a:lnSpc>
            </a:pPr>
            <a:endParaRPr/>
          </a:p>
          <a:p>
            <a:pPr>
              <a:lnSpc>
                <a:spcPct val="100000"/>
              </a:lnSpc>
              <a:buFont typeface="Wingdings" charset="2"/>
              <a:buChar char=""/>
            </a:pPr>
            <a:r>
              <a:rPr i="1" lang="fr-FR" sz="1200">
                <a:solidFill>
                  <a:srgbClr val="000000"/>
                </a:solidFill>
                <a:latin typeface="Futura Condensed"/>
              </a:rPr>
              <a:t>   </a:t>
            </a:r>
            <a:endParaRPr/>
          </a:p>
          <a:p>
            <a:pPr>
              <a:lnSpc>
                <a:spcPct val="100000"/>
              </a:lnSpc>
            </a:pPr>
            <a:endParaRPr/>
          </a:p>
          <a:p>
            <a:pPr>
              <a:lnSpc>
                <a:spcPct val="100000"/>
              </a:lnSpc>
              <a:buFont typeface="Wingdings" charset="2"/>
              <a:buChar char=""/>
            </a:pPr>
            <a:r>
              <a:rPr i="1" lang="fr-FR" sz="1200">
                <a:solidFill>
                  <a:srgbClr val="000000"/>
                </a:solidFill>
                <a:latin typeface="Futura Condensed"/>
              </a:rPr>
              <a:t> </a:t>
            </a:r>
            <a:endParaRPr/>
          </a:p>
        </p:txBody>
      </p:sp>
      <p:sp>
        <p:nvSpPr>
          <p:cNvPr id="418" name="CustomShape 7"/>
          <p:cNvSpPr/>
          <p:nvPr/>
        </p:nvSpPr>
        <p:spPr>
          <a:xfrm>
            <a:off x="400788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RESOURCES</a:t>
            </a:r>
            <a:endParaRPr/>
          </a:p>
        </p:txBody>
      </p:sp>
      <p:sp>
        <p:nvSpPr>
          <p:cNvPr id="419" name="Line 8"/>
          <p:cNvSpPr/>
          <p:nvPr/>
        </p:nvSpPr>
        <p:spPr>
          <a:xfrm flipV="1">
            <a:off x="4104720" y="3163320"/>
            <a:ext cx="3117240" cy="8640"/>
          </a:xfrm>
          <a:prstGeom prst="line">
            <a:avLst/>
          </a:prstGeom>
          <a:ln w="9360">
            <a:solidFill>
              <a:srgbClr val="000000"/>
            </a:solidFill>
            <a:round/>
          </a:ln>
        </p:spPr>
      </p:sp>
      <p:sp>
        <p:nvSpPr>
          <p:cNvPr id="420" name="CustomShape 9"/>
          <p:cNvSpPr/>
          <p:nvPr/>
        </p:nvSpPr>
        <p:spPr>
          <a:xfrm>
            <a:off x="4105080" y="4714920"/>
            <a:ext cx="3116520" cy="1185120"/>
          </a:xfrm>
          <a:prstGeom prst="rect">
            <a:avLst/>
          </a:prstGeom>
          <a:noFill/>
          <a:ln cap="rnd" w="6480">
            <a:solidFill>
              <a:srgbClr val="000000"/>
            </a:solidFill>
            <a:custDash>
              <a:ds d="4900000000" sp="3675000000"/>
            </a:custDash>
            <a:round/>
          </a:ln>
        </p:spPr>
        <p:txBody>
          <a:bodyPr lIns="90000" rIns="90000" tIns="45000" bIns="45000"/>
          <a:p>
            <a:pPr>
              <a:lnSpc>
                <a:spcPct val="100000"/>
              </a:lnSpc>
            </a:pPr>
            <a:endParaRPr/>
          </a:p>
          <a:p>
            <a:pPr>
              <a:lnSpc>
                <a:spcPct val="100000"/>
              </a:lnSpc>
              <a:buFont typeface="Lucida Grande"/>
              <a:buChar char="+"/>
            </a:pPr>
            <a:r>
              <a:rPr i="1" lang="fr-FR" sz="1200">
                <a:solidFill>
                  <a:srgbClr val="000000"/>
                </a:solidFill>
                <a:latin typeface="Futura Condensed"/>
              </a:rPr>
              <a:t> </a:t>
            </a:r>
            <a:endParaRPr/>
          </a:p>
          <a:p>
            <a:pPr>
              <a:lnSpc>
                <a:spcPct val="100000"/>
              </a:lnSpc>
            </a:pPr>
            <a:endParaRPr/>
          </a:p>
          <a:p>
            <a:pPr>
              <a:lnSpc>
                <a:spcPct val="100000"/>
              </a:lnSpc>
              <a:buFont typeface="Lucida Grande"/>
              <a:buChar char="+"/>
            </a:pPr>
            <a:r>
              <a:rPr i="1" lang="fr-FR" sz="1200">
                <a:solidFill>
                  <a:srgbClr val="000000"/>
                </a:solidFill>
                <a:latin typeface="Futura Condensed"/>
              </a:rPr>
              <a:t> </a:t>
            </a:r>
            <a:endParaRPr/>
          </a:p>
          <a:p>
            <a:pPr>
              <a:lnSpc>
                <a:spcPct val="100000"/>
              </a:lnSpc>
            </a:pPr>
            <a:endParaRPr/>
          </a:p>
          <a:p>
            <a:pPr>
              <a:lnSpc>
                <a:spcPct val="100000"/>
              </a:lnSpc>
              <a:buFont typeface="Lucida Grande"/>
              <a:buChar char="+"/>
            </a:pPr>
            <a:r>
              <a:rPr i="1" lang="fr-FR" sz="1200">
                <a:solidFill>
                  <a:srgbClr val="000000"/>
                </a:solidFill>
                <a:latin typeface="Futura Condensed"/>
              </a:rPr>
              <a:t> </a:t>
            </a:r>
            <a:endParaRPr/>
          </a:p>
        </p:txBody>
      </p:sp>
      <p:sp>
        <p:nvSpPr>
          <p:cNvPr id="421" name="CustomShape 10"/>
          <p:cNvSpPr/>
          <p:nvPr/>
        </p:nvSpPr>
        <p:spPr>
          <a:xfrm>
            <a:off x="4007880" y="421920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REFLECTION PROMPTS</a:t>
            </a:r>
            <a:endParaRPr/>
          </a:p>
        </p:txBody>
      </p:sp>
      <p:sp>
        <p:nvSpPr>
          <p:cNvPr id="422" name="Line 11"/>
          <p:cNvSpPr/>
          <p:nvPr/>
        </p:nvSpPr>
        <p:spPr>
          <a:xfrm flipV="1">
            <a:off x="4104720" y="4549680"/>
            <a:ext cx="3117240" cy="8640"/>
          </a:xfrm>
          <a:prstGeom prst="line">
            <a:avLst/>
          </a:prstGeom>
          <a:ln w="9360">
            <a:solidFill>
              <a:srgbClr val="000000"/>
            </a:solidFill>
            <a:round/>
          </a:ln>
        </p:spPr>
      </p:sp>
      <p:sp>
        <p:nvSpPr>
          <p:cNvPr id="423" name="CustomShape 12"/>
          <p:cNvSpPr/>
          <p:nvPr/>
        </p:nvSpPr>
        <p:spPr>
          <a:xfrm>
            <a:off x="4105080" y="6473880"/>
            <a:ext cx="3116520" cy="820080"/>
          </a:xfrm>
          <a:prstGeom prst="rect">
            <a:avLst/>
          </a:prstGeom>
          <a:noFill/>
          <a:ln cap="rnd" w="6480">
            <a:solidFill>
              <a:srgbClr val="000000"/>
            </a:solidFill>
            <a:custDash>
              <a:ds d="4900000000" sp="3675000000"/>
            </a:custDash>
            <a:round/>
          </a:ln>
        </p:spPr>
        <p:txBody>
          <a:bodyPr lIns="90000" rIns="90000" tIns="45000" bIns="45000"/>
          <a:p>
            <a:pPr>
              <a:lnSpc>
                <a:spcPct val="100000"/>
              </a:lnSpc>
            </a:pPr>
            <a:endParaRPr/>
          </a:p>
          <a:p>
            <a:pPr>
              <a:lnSpc>
                <a:spcPct val="100000"/>
              </a:lnSpc>
              <a:buFont typeface="Lucida Grande"/>
              <a:buChar char="+"/>
            </a:pPr>
            <a:r>
              <a:rPr i="1" lang="fr-FR" sz="1200">
                <a:solidFill>
                  <a:srgbClr val="000000"/>
                </a:solidFill>
                <a:latin typeface="Futura Condensed"/>
              </a:rPr>
              <a:t>  </a:t>
            </a:r>
            <a:endParaRPr/>
          </a:p>
          <a:p>
            <a:pPr>
              <a:lnSpc>
                <a:spcPct val="100000"/>
              </a:lnSpc>
            </a:pPr>
            <a:r>
              <a:rPr i="1" lang="fr-FR" sz="1200">
                <a:solidFill>
                  <a:srgbClr val="000000"/>
                </a:solidFill>
                <a:latin typeface="Futura Condensed"/>
              </a:rPr>
              <a:t> </a:t>
            </a:r>
            <a:endParaRPr/>
          </a:p>
          <a:p>
            <a:pPr>
              <a:lnSpc>
                <a:spcPct val="100000"/>
              </a:lnSpc>
              <a:buFont typeface="Lucida Grande"/>
              <a:buChar char="+"/>
            </a:pPr>
            <a:r>
              <a:rPr i="1" lang="fr-FR" sz="1200">
                <a:solidFill>
                  <a:srgbClr val="000000"/>
                </a:solidFill>
                <a:latin typeface="Futura Condensed"/>
              </a:rPr>
              <a:t>  </a:t>
            </a:r>
            <a:endParaRPr/>
          </a:p>
        </p:txBody>
      </p:sp>
      <p:sp>
        <p:nvSpPr>
          <p:cNvPr id="424" name="CustomShape 13"/>
          <p:cNvSpPr/>
          <p:nvPr/>
        </p:nvSpPr>
        <p:spPr>
          <a:xfrm>
            <a:off x="4007880" y="597780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REVIEWING STUDENT WORK</a:t>
            </a:r>
            <a:endParaRPr/>
          </a:p>
        </p:txBody>
      </p:sp>
      <p:sp>
        <p:nvSpPr>
          <p:cNvPr id="425" name="Line 14"/>
          <p:cNvSpPr/>
          <p:nvPr/>
        </p:nvSpPr>
        <p:spPr>
          <a:xfrm flipV="1">
            <a:off x="4104720" y="6308640"/>
            <a:ext cx="3117240" cy="8640"/>
          </a:xfrm>
          <a:prstGeom prst="line">
            <a:avLst/>
          </a:prstGeom>
          <a:ln w="9360">
            <a:solidFill>
              <a:srgbClr val="000000"/>
            </a:solidFill>
            <a:round/>
          </a:ln>
        </p:spPr>
      </p:sp>
      <p:sp>
        <p:nvSpPr>
          <p:cNvPr id="426" name="CustomShape 15"/>
          <p:cNvSpPr/>
          <p:nvPr/>
        </p:nvSpPr>
        <p:spPr>
          <a:xfrm>
            <a:off x="157680" y="3327840"/>
            <a:ext cx="2195640" cy="272520"/>
          </a:xfrm>
          <a:prstGeom prst="rect">
            <a:avLst/>
          </a:prstGeom>
          <a:noFill/>
          <a:ln>
            <a:noFill/>
          </a:ln>
        </p:spPr>
        <p:txBody>
          <a:bodyPr wrap="none" lIns="90000" rIns="90000" tIns="45000" bIns="45000"/>
          <a:p>
            <a:pPr>
              <a:lnSpc>
                <a:spcPct val="100000"/>
              </a:lnSpc>
            </a:pPr>
            <a:r>
              <a:rPr lang="fr-FR" sz="1200">
                <a:solidFill>
                  <a:srgbClr val="d9d9d9"/>
                </a:solidFill>
                <a:latin typeface="Futura Condensed"/>
              </a:rPr>
              <a:t>(PROJECT INSTRUCTIONS) </a:t>
            </a:r>
            <a:endParaRPr/>
          </a:p>
        </p:txBody>
      </p:sp>
      <p:sp>
        <p:nvSpPr>
          <p:cNvPr id="427" name="CustomShape 16"/>
          <p:cNvSpPr/>
          <p:nvPr/>
        </p:nvSpPr>
        <p:spPr>
          <a:xfrm>
            <a:off x="3367800" y="3328560"/>
            <a:ext cx="4013640" cy="272520"/>
          </a:xfrm>
          <a:prstGeom prst="rect">
            <a:avLst/>
          </a:prstGeom>
          <a:noFill/>
          <a:ln>
            <a:noFill/>
          </a:ln>
        </p:spPr>
        <p:txBody>
          <a:bodyPr wrap="none" lIns="90000" rIns="90000" tIns="45000" bIns="45000"/>
          <a:p>
            <a:pPr>
              <a:lnSpc>
                <a:spcPct val="100000"/>
              </a:lnSpc>
            </a:pPr>
            <a:r>
              <a:rPr lang="fr-FR" sz="1200">
                <a:solidFill>
                  <a:srgbClr val="d9d9d9"/>
                </a:solidFill>
                <a:latin typeface="Futura Condensed"/>
              </a:rPr>
              <a:t>(2 PROJECT RESOURCES - studios, handouts, etc.) </a:t>
            </a:r>
            <a:endParaRPr/>
          </a:p>
        </p:txBody>
      </p:sp>
      <p:sp>
        <p:nvSpPr>
          <p:cNvPr id="428" name="CustomShape 17"/>
          <p:cNvSpPr/>
          <p:nvPr/>
        </p:nvSpPr>
        <p:spPr>
          <a:xfrm>
            <a:off x="3695400" y="4719960"/>
            <a:ext cx="2337120" cy="272520"/>
          </a:xfrm>
          <a:prstGeom prst="rect">
            <a:avLst/>
          </a:prstGeom>
          <a:noFill/>
          <a:ln>
            <a:noFill/>
          </a:ln>
        </p:spPr>
        <p:txBody>
          <a:bodyPr wrap="none" lIns="90000" rIns="90000" tIns="45000" bIns="45000"/>
          <a:p>
            <a:pPr>
              <a:lnSpc>
                <a:spcPct val="100000"/>
              </a:lnSpc>
            </a:pPr>
            <a:r>
              <a:rPr lang="fr-FR" sz="1200">
                <a:solidFill>
                  <a:srgbClr val="d9d9d9"/>
                </a:solidFill>
                <a:latin typeface="Futura Condensed"/>
              </a:rPr>
              <a:t>(3 REFLECTION QUESTIONS)</a:t>
            </a:r>
            <a:endParaRPr/>
          </a:p>
        </p:txBody>
      </p:sp>
      <p:sp>
        <p:nvSpPr>
          <p:cNvPr id="429" name="CustomShape 18"/>
          <p:cNvSpPr/>
          <p:nvPr/>
        </p:nvSpPr>
        <p:spPr>
          <a:xfrm>
            <a:off x="3187800" y="6473880"/>
            <a:ext cx="4908240" cy="272520"/>
          </a:xfrm>
          <a:prstGeom prst="rect">
            <a:avLst/>
          </a:prstGeom>
          <a:noFill/>
          <a:ln>
            <a:noFill/>
          </a:ln>
        </p:spPr>
        <p:txBody>
          <a:bodyPr wrap="none" lIns="90000" rIns="90000" tIns="45000" bIns="45000"/>
          <a:p>
            <a:pPr>
              <a:lnSpc>
                <a:spcPct val="100000"/>
              </a:lnSpc>
            </a:pPr>
            <a:r>
              <a:rPr lang="fr-FR" sz="1200">
                <a:solidFill>
                  <a:srgbClr val="d9d9d9"/>
                </a:solidFill>
                <a:latin typeface="Futura Condensed"/>
              </a:rPr>
              <a:t>(2  WAYS TO CHECK IF A LEARNER COMPLETED THE ACTIVITY)</a:t>
            </a:r>
            <a:endParaRPr/>
          </a:p>
        </p:txBody>
      </p:sp>
      <p:sp>
        <p:nvSpPr>
          <p:cNvPr id="430" name="CustomShape 19"/>
          <p:cNvSpPr/>
          <p:nvPr/>
        </p:nvSpPr>
        <p:spPr>
          <a:xfrm>
            <a:off x="4179960" y="791280"/>
            <a:ext cx="2999160" cy="139752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400">
                <a:solidFill>
                  <a:srgbClr val="000000"/>
                </a:solidFill>
                <a:latin typeface="Futura Condensed"/>
              </a:rPr>
              <a:t>OBJECTIVES</a:t>
            </a:r>
            <a:endParaRPr/>
          </a:p>
          <a:p>
            <a:pPr>
              <a:lnSpc>
                <a:spcPct val="100000"/>
              </a:lnSpc>
            </a:pPr>
            <a:r>
              <a:rPr lang="fr-FR" sz="1200">
                <a:solidFill>
                  <a:srgbClr val="000000"/>
                </a:solidFill>
                <a:latin typeface="Futura Condensed"/>
              </a:rPr>
              <a:t>By completing this activity, learners will:</a:t>
            </a:r>
            <a:endParaRPr/>
          </a:p>
          <a:p>
            <a:pPr>
              <a:lnSpc>
                <a:spcPct val="100000"/>
              </a:lnSpc>
              <a:buFont typeface="Lucida Grande"/>
              <a:buChar char="+"/>
            </a:pPr>
            <a:r>
              <a:rPr i="1" lang="fr-FR" sz="1200">
                <a:solidFill>
                  <a:srgbClr val="000000"/>
                </a:solidFill>
                <a:latin typeface="Futura Condensed"/>
              </a:rPr>
              <a:t>  </a:t>
            </a:r>
            <a:endParaRPr/>
          </a:p>
          <a:p>
            <a:pPr>
              <a:lnSpc>
                <a:spcPct val="100000"/>
              </a:lnSpc>
            </a:pPr>
            <a:endParaRPr/>
          </a:p>
          <a:p>
            <a:pPr>
              <a:lnSpc>
                <a:spcPct val="100000"/>
              </a:lnSpc>
              <a:buFont typeface="Lucida Grande"/>
              <a:buChar char="+"/>
            </a:pPr>
            <a:r>
              <a:rPr i="1" lang="fr-FR" sz="1200">
                <a:solidFill>
                  <a:srgbClr val="000000"/>
                </a:solidFill>
                <a:latin typeface="Futura Condensed"/>
              </a:rPr>
              <a:t>  </a:t>
            </a:r>
            <a:endParaRPr/>
          </a:p>
          <a:p>
            <a:pPr>
              <a:lnSpc>
                <a:spcPct val="100000"/>
              </a:lnSpc>
            </a:pPr>
            <a:endParaRPr/>
          </a:p>
        </p:txBody>
      </p:sp>
      <p:sp>
        <p:nvSpPr>
          <p:cNvPr id="431" name="CustomShape 20"/>
          <p:cNvSpPr/>
          <p:nvPr/>
        </p:nvSpPr>
        <p:spPr>
          <a:xfrm>
            <a:off x="1266120" y="713880"/>
            <a:ext cx="2815200" cy="272520"/>
          </a:xfrm>
          <a:prstGeom prst="rect">
            <a:avLst/>
          </a:prstGeom>
          <a:noFill/>
          <a:ln>
            <a:noFill/>
          </a:ln>
        </p:spPr>
        <p:txBody>
          <a:bodyPr lIns="90000" rIns="90000" tIns="45000" bIns="45000"/>
          <a:p>
            <a:pPr>
              <a:lnSpc>
                <a:spcPct val="100000"/>
              </a:lnSpc>
            </a:pPr>
            <a:r>
              <a:rPr lang="fr-FR" sz="1200">
                <a:solidFill>
                  <a:srgbClr val="d9d9d9"/>
                </a:solidFill>
                <a:latin typeface="Futura Condensed"/>
              </a:rPr>
              <a:t>(TITLE)</a:t>
            </a:r>
            <a:endParaRPr/>
          </a:p>
        </p:txBody>
      </p:sp>
      <p:sp>
        <p:nvSpPr>
          <p:cNvPr id="432" name="CustomShape 21"/>
          <p:cNvSpPr/>
          <p:nvPr/>
        </p:nvSpPr>
        <p:spPr>
          <a:xfrm>
            <a:off x="2493000" y="1692000"/>
            <a:ext cx="1091520" cy="718920"/>
          </a:xfrm>
          <a:prstGeom prst="rect">
            <a:avLst/>
          </a:prstGeom>
          <a:noFill/>
          <a:ln>
            <a:noFill/>
          </a:ln>
        </p:spPr>
        <p:txBody>
          <a:bodyPr lIns="90000" rIns="90000" tIns="45000" bIns="45000"/>
          <a:p>
            <a:pPr>
              <a:lnSpc>
                <a:spcPct val="120000"/>
              </a:lnSpc>
            </a:pPr>
            <a:r>
              <a:rPr lang="fr-FR" sz="1000" baseline="-25000">
                <a:solidFill>
                  <a:srgbClr val="000000"/>
                </a:solidFill>
                <a:latin typeface="Futura Condensed"/>
              </a:rPr>
              <a:t>SUGGESTED TIME</a:t>
            </a:r>
            <a:endParaRPr/>
          </a:p>
          <a:p>
            <a:pPr>
              <a:lnSpc>
                <a:spcPct val="150000"/>
              </a:lnSpc>
            </a:pPr>
            <a:r>
              <a:rPr lang="fr-FR" sz="1000">
                <a:solidFill>
                  <a:srgbClr val="000000"/>
                </a:solidFill>
                <a:latin typeface="Futura Condensed"/>
              </a:rPr>
              <a:t>__–__ MINUTES</a:t>
            </a:r>
            <a:endParaRPr/>
          </a:p>
        </p:txBody>
      </p:sp>
      <p:pic>
        <p:nvPicPr>
          <p:cNvPr id="433" name="Picture 54" descr=""/>
          <p:cNvPicPr/>
          <p:nvPr/>
        </p:nvPicPr>
        <p:blipFill>
          <a:blip r:embed="rId1"/>
          <a:stretch>
            <a:fillRect/>
          </a:stretch>
        </p:blipFill>
        <p:spPr>
          <a:xfrm>
            <a:off x="2231640" y="1750320"/>
            <a:ext cx="328320" cy="328320"/>
          </a:xfrm>
          <a:prstGeom prst="rect">
            <a:avLst/>
          </a:prstGeom>
          <a:ln>
            <a:noFill/>
          </a:ln>
        </p:spPr>
      </p:pic>
      <p:sp>
        <p:nvSpPr>
          <p:cNvPr id="434" name="Line 22"/>
          <p:cNvSpPr/>
          <p:nvPr/>
        </p:nvSpPr>
        <p:spPr>
          <a:xfrm>
            <a:off x="3848040" y="789840"/>
            <a:ext cx="0" cy="1123560"/>
          </a:xfrm>
          <a:prstGeom prst="line">
            <a:avLst/>
          </a:prstGeom>
          <a:ln cap="rnd" w="3240">
            <a:solidFill>
              <a:srgbClr val="000000"/>
            </a:solidFill>
            <a:custDash>
              <a:ds d="4900000000" sp="3675000000"/>
            </a:custDash>
            <a:round/>
          </a:ln>
        </p:spPr>
      </p:sp>
      <p:sp>
        <p:nvSpPr>
          <p:cNvPr id="435" name="Line 23"/>
          <p:cNvSpPr/>
          <p:nvPr/>
        </p:nvSpPr>
        <p:spPr>
          <a:xfrm flipH="1">
            <a:off x="3627000" y="790200"/>
            <a:ext cx="221040" cy="0"/>
          </a:xfrm>
          <a:prstGeom prst="line">
            <a:avLst/>
          </a:prstGeom>
          <a:ln cap="rnd" w="3240">
            <a:solidFill>
              <a:srgbClr val="000000"/>
            </a:solidFill>
            <a:custDash>
              <a:ds d="4900000000" sp="3675000000"/>
            </a:custDash>
            <a:round/>
          </a:ln>
        </p:spPr>
      </p:sp>
      <p:sp>
        <p:nvSpPr>
          <p:cNvPr id="436" name="Line 24"/>
          <p:cNvSpPr/>
          <p:nvPr/>
        </p:nvSpPr>
        <p:spPr>
          <a:xfrm flipH="1">
            <a:off x="3627000" y="1908360"/>
            <a:ext cx="221040" cy="0"/>
          </a:xfrm>
          <a:prstGeom prst="line">
            <a:avLst/>
          </a:prstGeom>
          <a:ln cap="rnd" w="3240">
            <a:solidFill>
              <a:srgbClr val="000000"/>
            </a:solidFill>
            <a:custDash>
              <a:ds d="4900000000" sp="3675000000"/>
            </a:custDash>
            <a:round/>
            <a:tailEnd len="med" type="triangle" w="med"/>
          </a:ln>
        </p:spPr>
      </p:sp>
      <p:sp>
        <p:nvSpPr>
          <p:cNvPr id="437" name="Line 25"/>
          <p:cNvSpPr/>
          <p:nvPr/>
        </p:nvSpPr>
        <p:spPr>
          <a:xfrm>
            <a:off x="3848040" y="1338840"/>
            <a:ext cx="221040" cy="0"/>
          </a:xfrm>
          <a:prstGeom prst="line">
            <a:avLst/>
          </a:prstGeom>
          <a:ln cap="rnd" w="3240">
            <a:solidFill>
              <a:srgbClr val="000000"/>
            </a:solidFill>
            <a:custDash>
              <a:ds d="4900000000" sp="3675000000"/>
            </a:custDash>
            <a:round/>
            <a:tailEnd len="med" type="triangle" w="med"/>
          </a:ln>
        </p:spPr>
      </p:sp>
      <p:sp>
        <p:nvSpPr>
          <p:cNvPr id="438" name="CustomShape 26"/>
          <p:cNvSpPr/>
          <p:nvPr/>
        </p:nvSpPr>
        <p:spPr>
          <a:xfrm>
            <a:off x="457920" y="76420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a:t>
            </a:r>
            <a:endParaRPr/>
          </a:p>
        </p:txBody>
      </p:sp>
      <p:sp>
        <p:nvSpPr>
          <p:cNvPr id="439" name="Line 27"/>
          <p:cNvSpPr/>
          <p:nvPr/>
        </p:nvSpPr>
        <p:spPr>
          <a:xfrm flipV="1">
            <a:off x="550800" y="7968960"/>
            <a:ext cx="6671160" cy="14040"/>
          </a:xfrm>
          <a:prstGeom prst="line">
            <a:avLst/>
          </a:prstGeom>
          <a:ln w="9360">
            <a:solidFill>
              <a:srgbClr val="000000"/>
            </a:solidFill>
            <a:round/>
          </a:ln>
        </p:spPr>
      </p:sp>
      <p:sp>
        <p:nvSpPr>
          <p:cNvPr id="440" name="CustomShape 28"/>
          <p:cNvSpPr/>
          <p:nvPr/>
        </p:nvSpPr>
        <p:spPr>
          <a:xfrm>
            <a:off x="4007880" y="763056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 TO SELF</a:t>
            </a:r>
            <a:endParaRPr/>
          </a:p>
        </p:txBody>
      </p:sp>
      <p:sp>
        <p:nvSpPr>
          <p:cNvPr id="441" name="Line 29"/>
          <p:cNvSpPr/>
          <p:nvPr/>
        </p:nvSpPr>
        <p:spPr>
          <a:xfrm>
            <a:off x="3856680" y="8086680"/>
            <a:ext cx="0" cy="1805760"/>
          </a:xfrm>
          <a:prstGeom prst="line">
            <a:avLst/>
          </a:prstGeom>
          <a:ln cap="rnd" w="6480">
            <a:solidFill>
              <a:srgbClr val="808080"/>
            </a:solidFill>
            <a:custDash>
              <a:ds d="4900000000" sp="3675000000"/>
            </a:custDash>
            <a:round/>
          </a:ln>
        </p:spPr>
      </p:sp>
      <p:sp>
        <p:nvSpPr>
          <p:cNvPr id="442" name="CustomShape 30"/>
          <p:cNvSpPr/>
          <p:nvPr/>
        </p:nvSpPr>
        <p:spPr>
          <a:xfrm>
            <a:off x="4105080" y="8217720"/>
            <a:ext cx="3108960" cy="1196640"/>
          </a:xfrm>
          <a:prstGeom prst="rect">
            <a:avLst/>
          </a:prstGeom>
          <a:noFill/>
          <a:ln w="6480">
            <a:noFill/>
          </a:ln>
        </p:spPr>
        <p:txBody>
          <a:bodyPr lIns="90000" rIns="90000" tIns="45000" bIns="45000"/>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p:txBody>
      </p:sp>
      <p:sp>
        <p:nvSpPr>
          <p:cNvPr id="443" name="Line 31"/>
          <p:cNvSpPr/>
          <p:nvPr/>
        </p:nvSpPr>
        <p:spPr>
          <a:xfrm flipH="1">
            <a:off x="4401000" y="8385840"/>
            <a:ext cx="2814840" cy="0"/>
          </a:xfrm>
          <a:prstGeom prst="line">
            <a:avLst/>
          </a:prstGeom>
          <a:ln cap="rnd" w="6480">
            <a:solidFill>
              <a:srgbClr val="000000"/>
            </a:solidFill>
            <a:custDash>
              <a:ds d="4900000000" sp="3675000000"/>
            </a:custDash>
            <a:round/>
          </a:ln>
        </p:spPr>
      </p:sp>
      <p:sp>
        <p:nvSpPr>
          <p:cNvPr id="444" name="Line 32"/>
          <p:cNvSpPr/>
          <p:nvPr/>
        </p:nvSpPr>
        <p:spPr>
          <a:xfrm flipH="1">
            <a:off x="4401000" y="8679240"/>
            <a:ext cx="2814840" cy="0"/>
          </a:xfrm>
          <a:prstGeom prst="line">
            <a:avLst/>
          </a:prstGeom>
          <a:ln cap="rnd" w="6480">
            <a:solidFill>
              <a:srgbClr val="000000"/>
            </a:solidFill>
            <a:custDash>
              <a:ds d="4900000000" sp="3675000000"/>
            </a:custDash>
            <a:round/>
          </a:ln>
        </p:spPr>
      </p:sp>
      <p:sp>
        <p:nvSpPr>
          <p:cNvPr id="445" name="Line 33"/>
          <p:cNvSpPr/>
          <p:nvPr/>
        </p:nvSpPr>
        <p:spPr>
          <a:xfrm flipH="1">
            <a:off x="4401000" y="8975520"/>
            <a:ext cx="2820960" cy="0"/>
          </a:xfrm>
          <a:prstGeom prst="line">
            <a:avLst/>
          </a:prstGeom>
          <a:ln cap="rnd" w="6480">
            <a:solidFill>
              <a:srgbClr val="000000"/>
            </a:solidFill>
            <a:custDash>
              <a:ds d="4900000000" sp="3675000000"/>
            </a:custDash>
            <a:round/>
          </a:ln>
        </p:spPr>
      </p:sp>
      <p:sp>
        <p:nvSpPr>
          <p:cNvPr id="446" name="Line 34"/>
          <p:cNvSpPr/>
          <p:nvPr/>
        </p:nvSpPr>
        <p:spPr>
          <a:xfrm flipH="1">
            <a:off x="4401000" y="9269280"/>
            <a:ext cx="2814840" cy="0"/>
          </a:xfrm>
          <a:prstGeom prst="line">
            <a:avLst/>
          </a:prstGeom>
          <a:ln cap="rnd" w="6480">
            <a:solidFill>
              <a:srgbClr val="000000"/>
            </a:solidFill>
            <a:custDash>
              <a:ds d="4900000000" sp="3675000000"/>
            </a:custDash>
            <a:round/>
          </a:ln>
        </p:spPr>
      </p:sp>
      <p:sp>
        <p:nvSpPr>
          <p:cNvPr id="447" name="CustomShape 35"/>
          <p:cNvSpPr/>
          <p:nvPr/>
        </p:nvSpPr>
        <p:spPr>
          <a:xfrm>
            <a:off x="5742000" y="790560"/>
            <a:ext cx="1794600" cy="272520"/>
          </a:xfrm>
          <a:prstGeom prst="rect">
            <a:avLst/>
          </a:prstGeom>
          <a:noFill/>
          <a:ln>
            <a:noFill/>
          </a:ln>
        </p:spPr>
        <p:txBody>
          <a:bodyPr wrap="none" lIns="90000" rIns="90000" tIns="45000" bIns="45000"/>
          <a:p>
            <a:pPr>
              <a:lnSpc>
                <a:spcPct val="100000"/>
              </a:lnSpc>
            </a:pPr>
            <a:r>
              <a:rPr lang="fr-FR" sz="1200">
                <a:solidFill>
                  <a:srgbClr val="d9d9d9"/>
                </a:solidFill>
                <a:latin typeface="Futura Condensed"/>
              </a:rPr>
              <a:t>(2 LEARNING GOALS)</a:t>
            </a:r>
            <a:endParaRPr/>
          </a:p>
        </p:txBody>
      </p:sp>
      <p:pic>
        <p:nvPicPr>
          <p:cNvPr id="448" name="Picture 86" descr=""/>
          <p:cNvPicPr/>
          <p:nvPr/>
        </p:nvPicPr>
        <p:blipFill>
          <a:blip r:embed="rId2"/>
          <a:stretch>
            <a:fillRect/>
          </a:stretch>
        </p:blipFill>
        <p:spPr>
          <a:xfrm>
            <a:off x="551160" y="0"/>
            <a:ext cx="493200" cy="2791080"/>
          </a:xfrm>
          <a:prstGeom prst="rect">
            <a:avLst/>
          </a:prstGeom>
          <a:ln>
            <a:noFill/>
          </a:ln>
        </p:spPr>
      </p:pic>
      <p:sp>
        <p:nvSpPr>
          <p:cNvPr id="449" name="CustomShape 36"/>
          <p:cNvSpPr/>
          <p:nvPr/>
        </p:nvSpPr>
        <p:spPr>
          <a:xfrm rot="5400000">
            <a:off x="-259200" y="1153080"/>
            <a:ext cx="2110320" cy="455760"/>
          </a:xfrm>
          <a:prstGeom prst="rect">
            <a:avLst/>
          </a:prstGeom>
          <a:noFill/>
          <a:ln>
            <a:noFill/>
          </a:ln>
        </p:spPr>
        <p:txBody>
          <a:bodyPr lIns="45000" rIns="45000" tIns="90000" bIns="90000" anchor="ctr"/>
          <a:p>
            <a:pPr algn="r">
              <a:lnSpc>
                <a:spcPct val="100000"/>
              </a:lnSpc>
            </a:pPr>
            <a:r>
              <a:rPr lang="fr-FR" sz="2400">
                <a:solidFill>
                  <a:srgbClr val="ffffff"/>
                </a:solidFill>
                <a:latin typeface="Futura Condensed"/>
              </a:rPr>
              <a:t>MY ACTIVITY</a:t>
            </a:r>
            <a:endParaRPr/>
          </a:p>
        </p:txBody>
      </p:sp>
    </p:spTree>
  </p:cSld>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50" name="CustomShape 1"/>
          <p:cNvSpPr/>
          <p:nvPr/>
        </p:nvSpPr>
        <p:spPr>
          <a:xfrm>
            <a:off x="444600" y="3857760"/>
            <a:ext cx="295236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START HERE</a:t>
            </a:r>
            <a:endParaRPr/>
          </a:p>
        </p:txBody>
      </p:sp>
      <p:sp>
        <p:nvSpPr>
          <p:cNvPr id="451" name="Line 2"/>
          <p:cNvSpPr/>
          <p:nvPr/>
        </p:nvSpPr>
        <p:spPr>
          <a:xfrm>
            <a:off x="534960" y="4194000"/>
            <a:ext cx="2717640" cy="0"/>
          </a:xfrm>
          <a:prstGeom prst="line">
            <a:avLst/>
          </a:prstGeom>
          <a:ln w="9360">
            <a:solidFill>
              <a:srgbClr val="000000"/>
            </a:solidFill>
            <a:round/>
          </a:ln>
        </p:spPr>
      </p:sp>
      <p:sp>
        <p:nvSpPr>
          <p:cNvPr id="452" name="CustomShape 3"/>
          <p:cNvSpPr/>
          <p:nvPr/>
        </p:nvSpPr>
        <p:spPr>
          <a:xfrm>
            <a:off x="545400" y="4381920"/>
            <a:ext cx="2675880" cy="3356640"/>
          </a:xfrm>
          <a:prstGeom prst="rect">
            <a:avLst/>
          </a:prstGeom>
          <a:noFill/>
          <a:ln cap="rnd" w="6480">
            <a:solidFill>
              <a:srgbClr val="d9d9d9"/>
            </a:solidFill>
            <a:custDash>
              <a:ds d="4900000000" sp="3675000000"/>
            </a:custDash>
            <a:round/>
          </a:ln>
        </p:spPr>
        <p:txBody>
          <a:bodyPr lIns="90000" rIns="90000" tIns="45000" bIns="45000"/>
          <a:p>
            <a:pPr>
              <a:lnSpc>
                <a:spcPct val="130000"/>
              </a:lnSpc>
            </a:pPr>
            <a:r>
              <a:rPr lang="fr-FR" sz="1200">
                <a:solidFill>
                  <a:srgbClr val="d9d9d9"/>
                </a:solidFill>
                <a:latin typeface="Futura Condensed"/>
              </a:rPr>
              <a:t>(PROJECT INSTRUCTIONS)</a:t>
            </a:r>
            <a:endParaRPr/>
          </a:p>
          <a:p>
            <a:pPr>
              <a:lnSpc>
                <a:spcPct val="130000"/>
              </a:lnSpc>
              <a:buFont typeface="Wingdings" charset="2"/>
              <a:buChar char=""/>
            </a:pPr>
            <a:r>
              <a:rPr lang="fr-FR" sz="1200">
                <a:solidFill>
                  <a:srgbClr val="000000"/>
                </a:solidFill>
                <a:latin typeface="Futura Condensed"/>
              </a:rPr>
              <a:t> </a:t>
            </a:r>
            <a:endParaRPr/>
          </a:p>
          <a:p>
            <a:pPr>
              <a:lnSpc>
                <a:spcPct val="130000"/>
              </a:lnSpc>
            </a:pPr>
            <a:endParaRPr/>
          </a:p>
          <a:p>
            <a:pPr>
              <a:lnSpc>
                <a:spcPct val="130000"/>
              </a:lnSpc>
            </a:pPr>
            <a:r>
              <a:rPr lang="fr-FR" sz="1200">
                <a:solidFill>
                  <a:srgbClr val="000000"/>
                </a:solidFill>
                <a:latin typeface="Futura Condensed"/>
              </a:rPr>
              <a:t> </a:t>
            </a:r>
            <a:endParaRPr/>
          </a:p>
          <a:p>
            <a:pPr>
              <a:lnSpc>
                <a:spcPct val="130000"/>
              </a:lnSpc>
              <a:buFont typeface="Wingdings" charset="2"/>
              <a:buChar char=""/>
            </a:pPr>
            <a:r>
              <a:rPr lang="fr-FR" sz="1200">
                <a:solidFill>
                  <a:srgbClr val="000000"/>
                </a:solidFill>
                <a:latin typeface="Futura Condensed"/>
              </a:rPr>
              <a:t> </a:t>
            </a:r>
            <a:endParaRPr/>
          </a:p>
          <a:p>
            <a:pPr>
              <a:lnSpc>
                <a:spcPct val="130000"/>
              </a:lnSpc>
            </a:pPr>
            <a:endParaRPr/>
          </a:p>
          <a:p>
            <a:pPr>
              <a:lnSpc>
                <a:spcPct val="130000"/>
              </a:lnSpc>
            </a:pPr>
            <a:endParaRPr/>
          </a:p>
          <a:p>
            <a:pPr>
              <a:lnSpc>
                <a:spcPct val="130000"/>
              </a:lnSpc>
              <a:buFont typeface="Wingdings" charset="2"/>
              <a:buChar char=""/>
            </a:pPr>
            <a:r>
              <a:rPr lang="fr-FR" sz="1200">
                <a:solidFill>
                  <a:srgbClr val="000000"/>
                </a:solidFill>
                <a:latin typeface="Futura Condensed"/>
              </a:rPr>
              <a:t> </a:t>
            </a:r>
            <a:endParaRPr/>
          </a:p>
          <a:p>
            <a:pPr>
              <a:lnSpc>
                <a:spcPct val="130000"/>
              </a:lnSpc>
            </a:pPr>
            <a:endParaRPr/>
          </a:p>
          <a:p>
            <a:pPr>
              <a:lnSpc>
                <a:spcPct val="130000"/>
              </a:lnSpc>
            </a:pPr>
            <a:endParaRPr/>
          </a:p>
          <a:p>
            <a:pPr>
              <a:lnSpc>
                <a:spcPct val="130000"/>
              </a:lnSpc>
              <a:buFont typeface="Wingdings" charset="2"/>
              <a:buChar char=""/>
            </a:pPr>
            <a:r>
              <a:rPr lang="fr-FR" sz="1200">
                <a:solidFill>
                  <a:srgbClr val="000000"/>
                </a:solidFill>
                <a:latin typeface="Futura Condensed"/>
              </a:rPr>
              <a:t> </a:t>
            </a:r>
            <a:endParaRPr/>
          </a:p>
          <a:p>
            <a:pPr>
              <a:lnSpc>
                <a:spcPct val="130000"/>
              </a:lnSpc>
            </a:pPr>
            <a:endParaRPr/>
          </a:p>
          <a:p>
            <a:pPr>
              <a:lnSpc>
                <a:spcPct val="130000"/>
              </a:lnSpc>
            </a:pPr>
            <a:endParaRPr/>
          </a:p>
          <a:p>
            <a:pPr>
              <a:lnSpc>
                <a:spcPct val="130000"/>
              </a:lnSpc>
            </a:pPr>
            <a:endParaRPr/>
          </a:p>
        </p:txBody>
      </p:sp>
      <p:sp>
        <p:nvSpPr>
          <p:cNvPr id="453" name="CustomShape 4"/>
          <p:cNvSpPr/>
          <p:nvPr/>
        </p:nvSpPr>
        <p:spPr>
          <a:xfrm>
            <a:off x="351000" y="8597520"/>
            <a:ext cx="3981240" cy="1002600"/>
          </a:xfrm>
          <a:prstGeom prst="rect">
            <a:avLst/>
          </a:prstGeom>
          <a:noFill/>
          <a:ln w="6480">
            <a:noFill/>
          </a:ln>
        </p:spPr>
        <p:txBody>
          <a:bodyPr lIns="90000" rIns="90000" tIns="45000" bIns="45000"/>
          <a:p>
            <a:pPr algn="just">
              <a:lnSpc>
                <a:spcPct val="100000"/>
              </a:lnSpc>
              <a:buFont typeface="Wingdings" charset="2"/>
              <a:buChar char=""/>
            </a:pPr>
            <a:r>
              <a:rPr lang="fr-FR" sz="1200">
                <a:solidFill>
                  <a:srgbClr val="000000"/>
                </a:solidFill>
                <a:latin typeface="Futura Condensed"/>
              </a:rPr>
              <a:t> </a:t>
            </a:r>
            <a:endParaRPr/>
          </a:p>
          <a:p>
            <a:pPr algn="just">
              <a:lnSpc>
                <a:spcPct val="100000"/>
              </a:lnSpc>
            </a:pPr>
            <a:endParaRPr/>
          </a:p>
          <a:p>
            <a:pPr algn="just">
              <a:lnSpc>
                <a:spcPct val="100000"/>
              </a:lnSpc>
              <a:buFont typeface="Wingdings" charset="2"/>
              <a:buChar char=""/>
            </a:pPr>
            <a:r>
              <a:rPr lang="fr-FR" sz="1200">
                <a:solidFill>
                  <a:srgbClr val="000000"/>
                </a:solidFill>
                <a:latin typeface="Futura Condensed"/>
              </a:rPr>
              <a:t> </a:t>
            </a:r>
            <a:endParaRPr/>
          </a:p>
          <a:p>
            <a:pPr algn="just">
              <a:lnSpc>
                <a:spcPct val="100000"/>
              </a:lnSpc>
            </a:pPr>
            <a:endParaRPr/>
          </a:p>
          <a:p>
            <a:pPr algn="just">
              <a:lnSpc>
                <a:spcPct val="100000"/>
              </a:lnSpc>
              <a:buFont typeface="Wingdings" charset="2"/>
              <a:buChar char=""/>
            </a:pPr>
            <a:r>
              <a:rPr lang="fr-FR" sz="1200">
                <a:solidFill>
                  <a:srgbClr val="000000"/>
                </a:solidFill>
                <a:latin typeface="Futura Condensed"/>
              </a:rPr>
              <a:t> </a:t>
            </a:r>
            <a:endParaRPr/>
          </a:p>
        </p:txBody>
      </p:sp>
      <p:sp>
        <p:nvSpPr>
          <p:cNvPr id="454" name="CustomShape 5"/>
          <p:cNvSpPr/>
          <p:nvPr/>
        </p:nvSpPr>
        <p:spPr>
          <a:xfrm>
            <a:off x="0" y="7871040"/>
            <a:ext cx="7771680" cy="409680"/>
          </a:xfrm>
          <a:prstGeom prst="rect">
            <a:avLst/>
          </a:prstGeom>
          <a:solidFill>
            <a:srgbClr val="f7a654"/>
          </a:solidFill>
          <a:ln w="9360">
            <a:noFill/>
          </a:ln>
        </p:spPr>
      </p:sp>
      <p:sp>
        <p:nvSpPr>
          <p:cNvPr id="455" name="CustomShape 6"/>
          <p:cNvSpPr/>
          <p:nvPr/>
        </p:nvSpPr>
        <p:spPr>
          <a:xfrm>
            <a:off x="2103840" y="8077680"/>
            <a:ext cx="380160" cy="325440"/>
          </a:xfrm>
          <a:prstGeom prst="diamond">
            <a:avLst/>
          </a:prstGeom>
          <a:solidFill>
            <a:srgbClr val="f7a654"/>
          </a:solidFill>
          <a:ln w="9360">
            <a:noFill/>
          </a:ln>
        </p:spPr>
      </p:sp>
      <p:sp>
        <p:nvSpPr>
          <p:cNvPr id="456" name="CustomShape 7"/>
          <p:cNvSpPr/>
          <p:nvPr/>
        </p:nvSpPr>
        <p:spPr>
          <a:xfrm>
            <a:off x="5990040" y="8066160"/>
            <a:ext cx="380160" cy="325440"/>
          </a:xfrm>
          <a:prstGeom prst="diamond">
            <a:avLst/>
          </a:prstGeom>
          <a:solidFill>
            <a:srgbClr val="f7a654"/>
          </a:solidFill>
          <a:ln w="9360">
            <a:noFill/>
          </a:ln>
        </p:spPr>
      </p:sp>
      <p:sp>
        <p:nvSpPr>
          <p:cNvPr id="457" name="CustomShape 8"/>
          <p:cNvSpPr/>
          <p:nvPr/>
        </p:nvSpPr>
        <p:spPr>
          <a:xfrm>
            <a:off x="0" y="7879320"/>
            <a:ext cx="4588200" cy="364320"/>
          </a:xfrm>
          <a:prstGeom prst="rect">
            <a:avLst/>
          </a:prstGeom>
          <a:noFill/>
          <a:ln>
            <a:noFill/>
          </a:ln>
        </p:spPr>
        <p:txBody>
          <a:bodyPr lIns="90000" rIns="90000" tIns="45000" bIns="45000"/>
          <a:p>
            <a:pPr algn="ctr">
              <a:lnSpc>
                <a:spcPct val="100000"/>
              </a:lnSpc>
            </a:pPr>
            <a:r>
              <a:rPr lang="fr-FR">
                <a:solidFill>
                  <a:srgbClr val="ffffff"/>
                </a:solidFill>
                <a:latin typeface="Futura Condensed"/>
              </a:rPr>
              <a:t>THINGS TO TRY</a:t>
            </a:r>
            <a:endParaRPr/>
          </a:p>
        </p:txBody>
      </p:sp>
      <p:sp>
        <p:nvSpPr>
          <p:cNvPr id="458" name="CustomShape 9"/>
          <p:cNvSpPr/>
          <p:nvPr/>
        </p:nvSpPr>
        <p:spPr>
          <a:xfrm>
            <a:off x="4588920" y="7884720"/>
            <a:ext cx="3182760" cy="364320"/>
          </a:xfrm>
          <a:prstGeom prst="rect">
            <a:avLst/>
          </a:prstGeom>
          <a:noFill/>
          <a:ln>
            <a:noFill/>
          </a:ln>
        </p:spPr>
        <p:txBody>
          <a:bodyPr lIns="90000" rIns="90000" tIns="45000" bIns="45000"/>
          <a:p>
            <a:pPr algn="ctr">
              <a:lnSpc>
                <a:spcPct val="100000"/>
              </a:lnSpc>
            </a:pPr>
            <a:r>
              <a:rPr lang="fr-FR">
                <a:solidFill>
                  <a:srgbClr val="ffffff"/>
                </a:solidFill>
                <a:latin typeface="Futura Condensed"/>
              </a:rPr>
              <a:t>FINISHED?</a:t>
            </a:r>
            <a:endParaRPr/>
          </a:p>
        </p:txBody>
      </p:sp>
      <p:sp>
        <p:nvSpPr>
          <p:cNvPr id="459" name="CustomShape 10"/>
          <p:cNvSpPr/>
          <p:nvPr/>
        </p:nvSpPr>
        <p:spPr>
          <a:xfrm>
            <a:off x="4845240" y="8597520"/>
            <a:ext cx="2638800" cy="1002600"/>
          </a:xfrm>
          <a:prstGeom prst="rect">
            <a:avLst/>
          </a:prstGeom>
          <a:noFill/>
          <a:ln w="6480">
            <a:noFill/>
          </a:ln>
        </p:spPr>
        <p:txBody>
          <a:bodyPr lIns="90000" rIns="90000" tIns="45000" bIns="45000"/>
          <a:p>
            <a:pPr>
              <a:lnSpc>
                <a:spcPct val="100000"/>
              </a:lnSpc>
              <a:buFont typeface="Lucida Grande"/>
              <a:buChar char="+"/>
            </a:pPr>
            <a:r>
              <a:rPr lang="fr-FR" sz="1200">
                <a:solidFill>
                  <a:srgbClr val="000000"/>
                </a:solidFill>
                <a:latin typeface="Futura Condensed"/>
              </a:rPr>
              <a:t> </a:t>
            </a:r>
            <a:endParaRPr/>
          </a:p>
          <a:p>
            <a:pPr>
              <a:lnSpc>
                <a:spcPct val="100000"/>
              </a:lnSpc>
            </a:pPr>
            <a:endParaRPr/>
          </a:p>
          <a:p>
            <a:pPr>
              <a:lnSpc>
                <a:spcPct val="100000"/>
              </a:lnSpc>
              <a:buFont typeface="Lucida Grande"/>
              <a:buChar char="+"/>
            </a:pPr>
            <a:r>
              <a:rPr lang="fr-FR" sz="1200">
                <a:solidFill>
                  <a:srgbClr val="000000"/>
                </a:solidFill>
                <a:latin typeface="Futura Condensed"/>
              </a:rPr>
              <a:t> </a:t>
            </a:r>
            <a:endParaRPr/>
          </a:p>
          <a:p>
            <a:pPr>
              <a:lnSpc>
                <a:spcPct val="100000"/>
              </a:lnSpc>
            </a:pPr>
            <a:r>
              <a:rPr lang="fr-FR" sz="1200">
                <a:solidFill>
                  <a:srgbClr val="000000"/>
                </a:solidFill>
                <a:latin typeface="Futura Condensed"/>
              </a:rPr>
              <a:t> </a:t>
            </a:r>
            <a:endParaRPr/>
          </a:p>
          <a:p>
            <a:pPr>
              <a:lnSpc>
                <a:spcPct val="100000"/>
              </a:lnSpc>
              <a:buFont typeface="Lucida Grande"/>
              <a:buChar char="+"/>
            </a:pPr>
            <a:r>
              <a:rPr lang="fr-FR" sz="1200">
                <a:solidFill>
                  <a:srgbClr val="000000"/>
                </a:solidFill>
                <a:latin typeface="Futura Condensed"/>
              </a:rPr>
              <a:t> </a:t>
            </a:r>
            <a:endParaRPr/>
          </a:p>
        </p:txBody>
      </p:sp>
      <p:sp>
        <p:nvSpPr>
          <p:cNvPr id="460" name="Line 11"/>
          <p:cNvSpPr/>
          <p:nvPr/>
        </p:nvSpPr>
        <p:spPr>
          <a:xfrm>
            <a:off x="4588560" y="8354880"/>
            <a:ext cx="0" cy="1527840"/>
          </a:xfrm>
          <a:prstGeom prst="line">
            <a:avLst/>
          </a:prstGeom>
          <a:ln cap="rnd" w="6480">
            <a:solidFill>
              <a:srgbClr val="808080"/>
            </a:solidFill>
            <a:custDash>
              <a:ds d="4900000000" sp="3675000000"/>
            </a:custDash>
            <a:round/>
          </a:ln>
        </p:spPr>
      </p:sp>
      <p:sp>
        <p:nvSpPr>
          <p:cNvPr id="461" name="CustomShape 12"/>
          <p:cNvSpPr/>
          <p:nvPr/>
        </p:nvSpPr>
        <p:spPr>
          <a:xfrm>
            <a:off x="2782440" y="3480120"/>
            <a:ext cx="477360" cy="360"/>
          </a:xfrm>
          <a:prstGeom prst="straightConnector1">
            <a:avLst/>
          </a:prstGeom>
          <a:noFill/>
          <a:ln cap="rnd" w="12600">
            <a:solidFill>
              <a:srgbClr val="000000"/>
            </a:solidFill>
            <a:custDash>
              <a:ds d="4900000000" sp="3675000000"/>
            </a:custDash>
            <a:round/>
            <a:tailEnd len="med" type="triangle" w="med"/>
          </a:ln>
        </p:spPr>
      </p:sp>
      <p:sp>
        <p:nvSpPr>
          <p:cNvPr id="462" name="CustomShape 13"/>
          <p:cNvSpPr/>
          <p:nvPr/>
        </p:nvSpPr>
        <p:spPr>
          <a:xfrm>
            <a:off x="501480" y="468360"/>
            <a:ext cx="2815200" cy="272520"/>
          </a:xfrm>
          <a:prstGeom prst="rect">
            <a:avLst/>
          </a:prstGeom>
          <a:noFill/>
          <a:ln>
            <a:noFill/>
          </a:ln>
        </p:spPr>
        <p:txBody>
          <a:bodyPr lIns="90000" rIns="90000" tIns="45000" bIns="45000"/>
          <a:p>
            <a:pPr>
              <a:lnSpc>
                <a:spcPct val="100000"/>
              </a:lnSpc>
            </a:pPr>
            <a:r>
              <a:rPr lang="fr-FR" sz="1200">
                <a:solidFill>
                  <a:srgbClr val="d9d9d9"/>
                </a:solidFill>
                <a:latin typeface="Futura Condensed"/>
              </a:rPr>
              <a:t>(TITLE) </a:t>
            </a:r>
            <a:endParaRPr/>
          </a:p>
        </p:txBody>
      </p:sp>
      <p:sp>
        <p:nvSpPr>
          <p:cNvPr id="463" name="CustomShape 14"/>
          <p:cNvSpPr/>
          <p:nvPr/>
        </p:nvSpPr>
        <p:spPr>
          <a:xfrm>
            <a:off x="545400" y="1398600"/>
            <a:ext cx="2158560" cy="730800"/>
          </a:xfrm>
          <a:prstGeom prst="rect">
            <a:avLst/>
          </a:prstGeom>
          <a:noFill/>
          <a:ln cap="rnd" w="6480">
            <a:solidFill>
              <a:srgbClr val="000000"/>
            </a:solidFill>
            <a:custDash>
              <a:ds d="4900000000" sp="3675000000"/>
            </a:custDash>
            <a:round/>
          </a:ln>
        </p:spPr>
        <p:txBody>
          <a:bodyPr lIns="90000" rIns="90000" tIns="91440" bIns="91440" anchor="ctr"/>
          <a:p>
            <a:pPr algn="just">
              <a:lnSpc>
                <a:spcPct val="100000"/>
              </a:lnSpc>
            </a:pPr>
            <a:endParaRPr/>
          </a:p>
          <a:p>
            <a:pPr algn="just">
              <a:lnSpc>
                <a:spcPct val="100000"/>
              </a:lnSpc>
            </a:pPr>
            <a:endParaRPr/>
          </a:p>
          <a:p>
            <a:pPr algn="just">
              <a:lnSpc>
                <a:spcPct val="100000"/>
              </a:lnSpc>
            </a:pPr>
            <a:endParaRPr/>
          </a:p>
        </p:txBody>
      </p:sp>
      <p:sp>
        <p:nvSpPr>
          <p:cNvPr id="464" name="CustomShape 15"/>
          <p:cNvSpPr/>
          <p:nvPr/>
        </p:nvSpPr>
        <p:spPr>
          <a:xfrm>
            <a:off x="544320" y="2261880"/>
            <a:ext cx="2160000" cy="1208880"/>
          </a:xfrm>
          <a:prstGeom prst="rect">
            <a:avLst/>
          </a:prstGeom>
          <a:noFill/>
          <a:ln>
            <a:solidFill>
              <a:srgbClr val="d9d9d9"/>
            </a:solidFill>
          </a:ln>
        </p:spPr>
        <p:txBody>
          <a:bodyPr lIns="90000" rIns="90000" tIns="45000" bIns="45000"/>
          <a:p>
            <a:pPr algn="just">
              <a:lnSpc>
                <a:spcPct val="100000"/>
              </a:lnSpc>
            </a:pPr>
            <a:endParaRPr/>
          </a:p>
          <a:p>
            <a:pPr algn="just">
              <a:lnSpc>
                <a:spcPct val="100000"/>
              </a:lnSpc>
            </a:pPr>
            <a:endParaRPr/>
          </a:p>
          <a:p>
            <a:pPr algn="just">
              <a:lnSpc>
                <a:spcPct val="100000"/>
              </a:lnSpc>
            </a:pPr>
            <a:endParaRPr/>
          </a:p>
          <a:p>
            <a:pPr algn="just">
              <a:lnSpc>
                <a:spcPct val="100000"/>
              </a:lnSpc>
            </a:pPr>
            <a:endParaRPr/>
          </a:p>
          <a:p>
            <a:pPr algn="just">
              <a:lnSpc>
                <a:spcPct val="100000"/>
              </a:lnSpc>
            </a:pPr>
            <a:endParaRPr/>
          </a:p>
          <a:p>
            <a:pPr algn="just">
              <a:lnSpc>
                <a:spcPct val="100000"/>
              </a:lnSpc>
            </a:pPr>
            <a:endParaRPr/>
          </a:p>
          <a:p>
            <a:pPr algn="just">
              <a:lnSpc>
                <a:spcPct val="100000"/>
              </a:lnSpc>
            </a:pPr>
            <a:endParaRPr/>
          </a:p>
        </p:txBody>
      </p:sp>
      <p:sp>
        <p:nvSpPr>
          <p:cNvPr id="465" name="CustomShape 16"/>
          <p:cNvSpPr/>
          <p:nvPr/>
        </p:nvSpPr>
        <p:spPr>
          <a:xfrm>
            <a:off x="533160" y="442080"/>
            <a:ext cx="2695320" cy="360"/>
          </a:xfrm>
          <a:prstGeom prst="straightConnector1">
            <a:avLst/>
          </a:prstGeom>
          <a:noFill/>
          <a:ln cap="rnd" w="12600">
            <a:solidFill>
              <a:srgbClr val="000000"/>
            </a:solidFill>
            <a:custDash>
              <a:ds d="4900000000" sp="3675000000"/>
            </a:custDash>
            <a:round/>
          </a:ln>
        </p:spPr>
      </p:sp>
      <p:sp>
        <p:nvSpPr>
          <p:cNvPr id="466" name="CustomShape 17"/>
          <p:cNvSpPr/>
          <p:nvPr/>
        </p:nvSpPr>
        <p:spPr>
          <a:xfrm flipH="1">
            <a:off x="3220200" y="443520"/>
            <a:ext cx="360" cy="1335240"/>
          </a:xfrm>
          <a:prstGeom prst="straightConnector1">
            <a:avLst/>
          </a:prstGeom>
          <a:noFill/>
          <a:ln cap="rnd" w="12600">
            <a:solidFill>
              <a:srgbClr val="000000"/>
            </a:solidFill>
            <a:custDash>
              <a:ds d="4900000000" sp="3675000000"/>
            </a:custDash>
            <a:round/>
          </a:ln>
        </p:spPr>
      </p:sp>
      <p:sp>
        <p:nvSpPr>
          <p:cNvPr id="467" name="CustomShape 18"/>
          <p:cNvSpPr/>
          <p:nvPr/>
        </p:nvSpPr>
        <p:spPr>
          <a:xfrm>
            <a:off x="535320" y="444240"/>
            <a:ext cx="360" cy="311040"/>
          </a:xfrm>
          <a:prstGeom prst="straightConnector1">
            <a:avLst/>
          </a:prstGeom>
          <a:noFill/>
          <a:ln cap="rnd" w="12600">
            <a:solidFill>
              <a:srgbClr val="000000"/>
            </a:solidFill>
            <a:custDash>
              <a:ds d="4900000000" sp="3675000000"/>
            </a:custDash>
            <a:round/>
          </a:ln>
        </p:spPr>
      </p:sp>
      <p:sp>
        <p:nvSpPr>
          <p:cNvPr id="468" name="CustomShape 19"/>
          <p:cNvSpPr/>
          <p:nvPr/>
        </p:nvSpPr>
        <p:spPr>
          <a:xfrm>
            <a:off x="2782440" y="1766160"/>
            <a:ext cx="439200" cy="360"/>
          </a:xfrm>
          <a:prstGeom prst="straightConnector1">
            <a:avLst/>
          </a:prstGeom>
          <a:noFill/>
          <a:ln cap="rnd" w="12600">
            <a:solidFill>
              <a:srgbClr val="000000"/>
            </a:solidFill>
            <a:custDash>
              <a:ds d="4900000000" sp="3675000000"/>
            </a:custDash>
            <a:round/>
            <a:headEnd len="med" type="triangle" w="med"/>
          </a:ln>
        </p:spPr>
      </p:sp>
      <p:pic>
        <p:nvPicPr>
          <p:cNvPr id="469" name="Picture 28" descr=""/>
          <p:cNvPicPr/>
          <p:nvPr/>
        </p:nvPicPr>
        <p:blipFill>
          <a:blip r:embed="rId1"/>
          <a:srcRect l="488779" t="0" r="0" b="0"/>
          <a:stretch>
            <a:fillRect/>
          </a:stretch>
        </p:blipFill>
        <p:spPr>
          <a:xfrm>
            <a:off x="3641760" y="756000"/>
            <a:ext cx="3633480" cy="2723400"/>
          </a:xfrm>
          <a:prstGeom prst="rect">
            <a:avLst/>
          </a:prstGeom>
          <a:ln>
            <a:solidFill>
              <a:srgbClr val="000000"/>
            </a:solidFill>
          </a:ln>
        </p:spPr>
      </p:pic>
      <p:sp>
        <p:nvSpPr>
          <p:cNvPr id="470" name="CustomShape 20"/>
          <p:cNvSpPr/>
          <p:nvPr/>
        </p:nvSpPr>
        <p:spPr>
          <a:xfrm>
            <a:off x="3369240" y="756000"/>
            <a:ext cx="1654560" cy="272520"/>
          </a:xfrm>
          <a:prstGeom prst="rect">
            <a:avLst/>
          </a:prstGeom>
          <a:noFill/>
          <a:ln>
            <a:noFill/>
          </a:ln>
        </p:spPr>
        <p:txBody>
          <a:bodyPr wrap="none" lIns="90000" rIns="90000" tIns="45000" bIns="45000"/>
          <a:p>
            <a:pPr>
              <a:lnSpc>
                <a:spcPct val="100000"/>
              </a:lnSpc>
            </a:pPr>
            <a:r>
              <a:rPr lang="fr-FR" sz="1200">
                <a:solidFill>
                  <a:srgbClr val="d9d9d9"/>
                </a:solidFill>
                <a:latin typeface="Futura Condensed"/>
              </a:rPr>
              <a:t>(PROJECT PICTURE)</a:t>
            </a:r>
            <a:endParaRPr/>
          </a:p>
        </p:txBody>
      </p:sp>
      <p:sp>
        <p:nvSpPr>
          <p:cNvPr id="471" name="CustomShape 21"/>
          <p:cNvSpPr/>
          <p:nvPr/>
        </p:nvSpPr>
        <p:spPr>
          <a:xfrm>
            <a:off x="-207720" y="8355240"/>
            <a:ext cx="3112920" cy="272520"/>
          </a:xfrm>
          <a:prstGeom prst="rect">
            <a:avLst/>
          </a:prstGeom>
          <a:noFill/>
          <a:ln>
            <a:noFill/>
          </a:ln>
        </p:spPr>
        <p:txBody>
          <a:bodyPr wrap="none" lIns="90000" rIns="90000" tIns="45000" bIns="45000"/>
          <a:p>
            <a:pPr>
              <a:lnSpc>
                <a:spcPct val="130000"/>
              </a:lnSpc>
            </a:pPr>
            <a:r>
              <a:rPr lang="fr-FR" sz="1200">
                <a:solidFill>
                  <a:srgbClr val="d9d9d9"/>
                </a:solidFill>
                <a:latin typeface="Futura Condensed"/>
              </a:rPr>
              <a:t>(3 THINGS TO DO IF THEY GET STUCK)</a:t>
            </a:r>
            <a:endParaRPr/>
          </a:p>
        </p:txBody>
      </p:sp>
      <p:sp>
        <p:nvSpPr>
          <p:cNvPr id="472" name="CustomShape 22"/>
          <p:cNvSpPr/>
          <p:nvPr/>
        </p:nvSpPr>
        <p:spPr>
          <a:xfrm>
            <a:off x="4193280" y="8345880"/>
            <a:ext cx="3612960" cy="272520"/>
          </a:xfrm>
          <a:prstGeom prst="rect">
            <a:avLst/>
          </a:prstGeom>
          <a:noFill/>
          <a:ln>
            <a:noFill/>
          </a:ln>
        </p:spPr>
        <p:txBody>
          <a:bodyPr wrap="none" lIns="90000" rIns="90000" tIns="45000" bIns="45000"/>
          <a:p>
            <a:pPr>
              <a:lnSpc>
                <a:spcPct val="130000"/>
              </a:lnSpc>
            </a:pPr>
            <a:r>
              <a:rPr lang="fr-FR" sz="1200">
                <a:solidFill>
                  <a:srgbClr val="d9d9d9"/>
                </a:solidFill>
                <a:latin typeface="Futura Condensed"/>
              </a:rPr>
              <a:t>(3 THINGS TO DO IF THEY HAVE EXTRA TIME)</a:t>
            </a:r>
            <a:endParaRPr/>
          </a:p>
        </p:txBody>
      </p:sp>
      <p:sp>
        <p:nvSpPr>
          <p:cNvPr id="473" name="CustomShape 23"/>
          <p:cNvSpPr/>
          <p:nvPr/>
        </p:nvSpPr>
        <p:spPr>
          <a:xfrm>
            <a:off x="3641760" y="4381920"/>
            <a:ext cx="3633480" cy="3356640"/>
          </a:xfrm>
          <a:prstGeom prst="rect">
            <a:avLst/>
          </a:prstGeom>
          <a:noFill/>
          <a:ln cap="rnd" w="6480">
            <a:solidFill>
              <a:srgbClr val="d9d9d9"/>
            </a:solidFill>
            <a:custDash>
              <a:ds d="4900000000" sp="3675000000"/>
            </a:custDash>
            <a:round/>
          </a:ln>
        </p:spPr>
        <p:txBody>
          <a:bodyPr lIns="90000" rIns="90000" tIns="45000" bIns="45000"/>
          <a:p>
            <a:pPr>
              <a:lnSpc>
                <a:spcPct val="130000"/>
              </a:lnSpc>
            </a:pPr>
            <a:r>
              <a:rPr lang="fr-FR" sz="1200">
                <a:solidFill>
                  <a:srgbClr val="d9d9d9"/>
                </a:solidFill>
                <a:latin typeface="Futura Condensed"/>
              </a:rPr>
              <a:t>(ILLUSTRATED PROJECT INSTRUCTIONS)</a:t>
            </a:r>
            <a:endParaRPr/>
          </a:p>
          <a:p>
            <a:pPr>
              <a:lnSpc>
                <a:spcPct val="130000"/>
              </a:lnSpc>
            </a:pPr>
            <a:endParaRPr/>
          </a:p>
          <a:p>
            <a:pPr>
              <a:lnSpc>
                <a:spcPct val="130000"/>
              </a:lnSpc>
            </a:pPr>
            <a:endParaRPr/>
          </a:p>
          <a:p>
            <a:pPr>
              <a:lnSpc>
                <a:spcPct val="130000"/>
              </a:lnSpc>
            </a:pPr>
            <a:endParaRPr/>
          </a:p>
          <a:p>
            <a:pPr>
              <a:lnSpc>
                <a:spcPct val="130000"/>
              </a:lnSpc>
            </a:pPr>
            <a:endParaRPr/>
          </a:p>
          <a:p>
            <a:pPr>
              <a:lnSpc>
                <a:spcPct val="130000"/>
              </a:lnSpc>
            </a:pPr>
            <a:r>
              <a:rPr lang="fr-FR" sz="1200">
                <a:solidFill>
                  <a:srgbClr val="000000"/>
                </a:solidFill>
                <a:latin typeface="Futura Condensed"/>
              </a:rPr>
              <a:t> </a:t>
            </a:r>
            <a:endParaRPr/>
          </a:p>
          <a:p>
            <a:pPr>
              <a:lnSpc>
                <a:spcPct val="130000"/>
              </a:lnSpc>
            </a:pPr>
            <a:endParaRPr/>
          </a:p>
          <a:p>
            <a:pPr>
              <a:lnSpc>
                <a:spcPct val="130000"/>
              </a:lnSpc>
            </a:pPr>
            <a:endParaRPr/>
          </a:p>
          <a:p>
            <a:pPr>
              <a:lnSpc>
                <a:spcPct val="130000"/>
              </a:lnSpc>
            </a:pPr>
            <a:endParaRPr/>
          </a:p>
          <a:p>
            <a:pPr>
              <a:lnSpc>
                <a:spcPct val="130000"/>
              </a:lnSpc>
            </a:pPr>
            <a:endParaRPr/>
          </a:p>
          <a:p>
            <a:pPr>
              <a:lnSpc>
                <a:spcPct val="130000"/>
              </a:lnSpc>
            </a:pPr>
            <a:endParaRPr/>
          </a:p>
          <a:p>
            <a:pPr>
              <a:lnSpc>
                <a:spcPct val="130000"/>
              </a:lnSpc>
            </a:pPr>
            <a:endParaRPr/>
          </a:p>
          <a:p>
            <a:pPr>
              <a:lnSpc>
                <a:spcPct val="130000"/>
              </a:lnSpc>
            </a:pPr>
            <a:endParaRPr/>
          </a:p>
          <a:p>
            <a:pPr>
              <a:lnSpc>
                <a:spcPct val="130000"/>
              </a:lnSpc>
            </a:pPr>
            <a:endParaRPr/>
          </a:p>
        </p:txBody>
      </p:sp>
      <p:sp>
        <p:nvSpPr>
          <p:cNvPr id="474" name="CustomShape 24"/>
          <p:cNvSpPr/>
          <p:nvPr/>
        </p:nvSpPr>
        <p:spPr>
          <a:xfrm>
            <a:off x="238680" y="1395000"/>
            <a:ext cx="1814400" cy="272520"/>
          </a:xfrm>
          <a:prstGeom prst="rect">
            <a:avLst/>
          </a:prstGeom>
          <a:noFill/>
          <a:ln>
            <a:noFill/>
          </a:ln>
        </p:spPr>
        <p:txBody>
          <a:bodyPr wrap="none" lIns="90000" rIns="90000" tIns="45000" bIns="45000"/>
          <a:p>
            <a:pPr>
              <a:lnSpc>
                <a:spcPct val="100000"/>
              </a:lnSpc>
            </a:pPr>
            <a:r>
              <a:rPr lang="fr-FR" sz="1200">
                <a:solidFill>
                  <a:srgbClr val="d9d9d9"/>
                </a:solidFill>
                <a:latin typeface="Futura Condensed"/>
              </a:rPr>
              <a:t>(PROJECT OVERVIEW)</a:t>
            </a:r>
            <a:endParaRPr/>
          </a:p>
        </p:txBody>
      </p:sp>
      <p:sp>
        <p:nvSpPr>
          <p:cNvPr id="475" name="CustomShape 25"/>
          <p:cNvSpPr/>
          <p:nvPr/>
        </p:nvSpPr>
        <p:spPr>
          <a:xfrm>
            <a:off x="200160" y="2261880"/>
            <a:ext cx="2036880" cy="272520"/>
          </a:xfrm>
          <a:prstGeom prst="rect">
            <a:avLst/>
          </a:prstGeom>
          <a:noFill/>
          <a:ln>
            <a:noFill/>
          </a:ln>
        </p:spPr>
        <p:txBody>
          <a:bodyPr wrap="none" lIns="90000" rIns="90000" tIns="45000" bIns="45000"/>
          <a:p>
            <a:pPr>
              <a:lnSpc>
                <a:spcPct val="100000"/>
              </a:lnSpc>
            </a:pPr>
            <a:r>
              <a:rPr lang="fr-FR" sz="1200">
                <a:solidFill>
                  <a:srgbClr val="d9d9d9"/>
                </a:solidFill>
                <a:latin typeface="Futura Condensed"/>
              </a:rPr>
              <a:t>(PROJECT DESCRIPTION)</a:t>
            </a:r>
            <a:endParaRPr/>
          </a:p>
        </p:txBody>
      </p:sp>
    </p:spTree>
  </p:cSld>
</p:sld>
</file>

<file path=ppt/slides/slide1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476" name="CustomShape 1"/>
          <p:cNvSpPr/>
          <p:nvPr/>
        </p:nvSpPr>
        <p:spPr>
          <a:xfrm>
            <a:off x="6965280" y="2133720"/>
            <a:ext cx="781200" cy="781200"/>
          </a:xfrm>
          <a:prstGeom prst="diamond">
            <a:avLst/>
          </a:prstGeom>
          <a:solidFill>
            <a:srgbClr val="ffffff"/>
          </a:solidFill>
          <a:ln w="9360">
            <a:noFill/>
          </a:ln>
        </p:spPr>
      </p:sp>
      <p:sp>
        <p:nvSpPr>
          <p:cNvPr id="477" name="CustomShape 2"/>
          <p:cNvSpPr/>
          <p:nvPr/>
        </p:nvSpPr>
        <p:spPr>
          <a:xfrm>
            <a:off x="4214520" y="795240"/>
            <a:ext cx="2999160" cy="194508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400">
                <a:solidFill>
                  <a:srgbClr val="000000"/>
                </a:solidFill>
                <a:latin typeface="Futura Condensed"/>
              </a:rPr>
              <a:t>OBJECTIVES</a:t>
            </a:r>
            <a:endParaRPr/>
          </a:p>
          <a:p>
            <a:pPr>
              <a:lnSpc>
                <a:spcPct val="100000"/>
              </a:lnSpc>
            </a:pPr>
            <a:r>
              <a:rPr lang="fr-FR" sz="1200">
                <a:solidFill>
                  <a:srgbClr val="000000"/>
                </a:solidFill>
                <a:latin typeface="Futura Condensed"/>
              </a:rPr>
              <a:t>By completing this activity, students will:</a:t>
            </a:r>
            <a:endParaRPr/>
          </a:p>
          <a:p>
            <a:pPr>
              <a:lnSpc>
                <a:spcPct val="100000"/>
              </a:lnSpc>
              <a:buFont typeface="Lucida Grande"/>
              <a:buChar char="+"/>
            </a:pPr>
            <a:r>
              <a:rPr lang="fr-FR" sz="1200">
                <a:solidFill>
                  <a:srgbClr val="000000"/>
                </a:solidFill>
                <a:latin typeface="Futura Condensed"/>
              </a:rPr>
              <a:t>become more fluent with computational practices (experimenting and iterating, testing and debugging, reusing and remixing, abstracting and modularizing) by designing a debugging challenge</a:t>
            </a:r>
            <a:endParaRPr/>
          </a:p>
        </p:txBody>
      </p:sp>
      <p:sp>
        <p:nvSpPr>
          <p:cNvPr id="478" name="CustomShape 3"/>
          <p:cNvSpPr/>
          <p:nvPr/>
        </p:nvSpPr>
        <p:spPr>
          <a:xfrm>
            <a:off x="4105080" y="3328560"/>
            <a:ext cx="3116520" cy="81936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Wingdings" charset="2"/>
              <a:buChar char=""/>
            </a:pPr>
            <a:r>
              <a:rPr lang="fr-FR" sz="1200">
                <a:solidFill>
                  <a:srgbClr val="000000"/>
                </a:solidFill>
                <a:latin typeface="Futura Condensed"/>
              </a:rPr>
              <a:t>My Debug It! handout</a:t>
            </a:r>
            <a:endParaRPr/>
          </a:p>
          <a:p>
            <a:pPr>
              <a:lnSpc>
                <a:spcPct val="100000"/>
              </a:lnSpc>
              <a:buFont typeface="Wingdings" charset="2"/>
              <a:buChar char=""/>
            </a:pPr>
            <a:r>
              <a:rPr lang="fr-FR" sz="1200">
                <a:solidFill>
                  <a:srgbClr val="000000"/>
                </a:solidFill>
                <a:latin typeface="Futura Condensed"/>
              </a:rPr>
              <a:t>My Debug It! studio</a:t>
            </a:r>
            <a:endParaRPr/>
          </a:p>
          <a:p>
            <a:pPr>
              <a:lnSpc>
                <a:spcPct val="100000"/>
              </a:lnSpc>
              <a:buFont typeface="Wingdings" charset="2"/>
              <a:buChar char=""/>
            </a:pPr>
            <a:r>
              <a:rPr lang="fr-FR" sz="1200">
                <a:solidFill>
                  <a:srgbClr val="000000"/>
                </a:solidFill>
                <a:latin typeface="Futura Condensed"/>
              </a:rPr>
              <a:t>http://scratch.mit.edu/studios/475637</a:t>
            </a:r>
            <a:endParaRPr/>
          </a:p>
        </p:txBody>
      </p:sp>
      <p:sp>
        <p:nvSpPr>
          <p:cNvPr id="479" name="CustomShape 4"/>
          <p:cNvSpPr/>
          <p:nvPr/>
        </p:nvSpPr>
        <p:spPr>
          <a:xfrm>
            <a:off x="400788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RESOURCES</a:t>
            </a:r>
            <a:endParaRPr/>
          </a:p>
        </p:txBody>
      </p:sp>
      <p:sp>
        <p:nvSpPr>
          <p:cNvPr id="480" name="Line 5"/>
          <p:cNvSpPr/>
          <p:nvPr/>
        </p:nvSpPr>
        <p:spPr>
          <a:xfrm flipV="1">
            <a:off x="4104720" y="3163320"/>
            <a:ext cx="3117240" cy="8640"/>
          </a:xfrm>
          <a:prstGeom prst="line">
            <a:avLst/>
          </a:prstGeom>
          <a:ln w="9360">
            <a:solidFill>
              <a:srgbClr val="000000"/>
            </a:solidFill>
            <a:round/>
          </a:ln>
        </p:spPr>
      </p:sp>
      <p:sp>
        <p:nvSpPr>
          <p:cNvPr id="481" name="CustomShape 6"/>
          <p:cNvSpPr/>
          <p:nvPr/>
        </p:nvSpPr>
        <p:spPr>
          <a:xfrm>
            <a:off x="551160" y="3328560"/>
            <a:ext cx="3230640" cy="474408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Wingdings" charset="2"/>
              <a:buChar char=""/>
            </a:pPr>
            <a:r>
              <a:rPr lang="fr-FR" sz="1200">
                <a:solidFill>
                  <a:srgbClr val="000000"/>
                </a:solidFill>
                <a:latin typeface="Futura Condensed"/>
              </a:rPr>
              <a:t>Optionally, have the My Debug It! handout available to guide students during the activity.</a:t>
            </a:r>
            <a:endParaRPr/>
          </a:p>
          <a:p>
            <a:pPr>
              <a:lnSpc>
                <a:spcPct val="100000"/>
              </a:lnSpc>
            </a:pPr>
            <a:endParaRPr/>
          </a:p>
          <a:p>
            <a:pPr>
              <a:lnSpc>
                <a:spcPct val="100000"/>
              </a:lnSpc>
              <a:buFont typeface="Wingdings" charset="2"/>
              <a:buChar char=""/>
            </a:pPr>
            <a:r>
              <a:rPr lang="fr-FR" sz="1200">
                <a:solidFill>
                  <a:srgbClr val="000000"/>
                </a:solidFill>
                <a:latin typeface="Futura Condensed"/>
              </a:rPr>
              <a:t>Give students the opportunity to create their own debugging challenge for others to solve. Bugs can focus on a specific computational concept, Scratch block, interaction, or some other programming challenge. Encourage students to take inspiration from their own experiences of getting stuck and unstuck while developing Scratch projects.</a:t>
            </a:r>
            <a:endParaRPr/>
          </a:p>
          <a:p>
            <a:pPr>
              <a:lnSpc>
                <a:spcPct val="100000"/>
              </a:lnSpc>
            </a:pPr>
            <a:endParaRPr/>
          </a:p>
          <a:p>
            <a:pPr>
              <a:lnSpc>
                <a:spcPct val="100000"/>
              </a:lnSpc>
              <a:buFont typeface="Wingdings" charset="2"/>
              <a:buChar char=""/>
            </a:pPr>
            <a:r>
              <a:rPr lang="fr-FR" sz="1200">
                <a:solidFill>
                  <a:srgbClr val="000000"/>
                </a:solidFill>
                <a:latin typeface="Futura Condensed"/>
              </a:rPr>
              <a:t>Let students swap and try testing and debugging one another’s buggy projects. Optionally, have students add their debug-it program to the My Debug It! studio or a class studio.</a:t>
            </a:r>
            <a:endParaRPr/>
          </a:p>
          <a:p>
            <a:pPr>
              <a:lnSpc>
                <a:spcPct val="100000"/>
              </a:lnSpc>
            </a:pPr>
            <a:endParaRPr/>
          </a:p>
          <a:p>
            <a:pPr>
              <a:lnSpc>
                <a:spcPct val="100000"/>
              </a:lnSpc>
              <a:buFont typeface="Wingdings" charset="2"/>
              <a:buChar char=""/>
            </a:pPr>
            <a:r>
              <a:rPr lang="fr-FR" sz="1200">
                <a:solidFill>
                  <a:srgbClr val="000000"/>
                </a:solidFill>
                <a:latin typeface="Futura Condensed"/>
              </a:rPr>
              <a:t>Ask students to reflect back on their problem-creating approaches by responding to the reflection prompts in their design journals or in a group discussion.</a:t>
            </a:r>
            <a:endParaRPr/>
          </a:p>
        </p:txBody>
      </p:sp>
      <p:sp>
        <p:nvSpPr>
          <p:cNvPr id="482" name="CustomShape 7"/>
          <p:cNvSpPr/>
          <p:nvPr/>
        </p:nvSpPr>
        <p:spPr>
          <a:xfrm>
            <a:off x="45792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ACTIVITY DESCRIPTION</a:t>
            </a:r>
            <a:endParaRPr/>
          </a:p>
        </p:txBody>
      </p:sp>
      <p:sp>
        <p:nvSpPr>
          <p:cNvPr id="483" name="Line 8"/>
          <p:cNvSpPr/>
          <p:nvPr/>
        </p:nvSpPr>
        <p:spPr>
          <a:xfrm flipV="1">
            <a:off x="550800" y="3163320"/>
            <a:ext cx="3231360" cy="8640"/>
          </a:xfrm>
          <a:prstGeom prst="line">
            <a:avLst/>
          </a:prstGeom>
          <a:ln w="9360">
            <a:solidFill>
              <a:srgbClr val="000000"/>
            </a:solidFill>
            <a:round/>
          </a:ln>
        </p:spPr>
      </p:sp>
      <p:sp>
        <p:nvSpPr>
          <p:cNvPr id="484" name="CustomShape 9"/>
          <p:cNvSpPr/>
          <p:nvPr/>
        </p:nvSpPr>
        <p:spPr>
          <a:xfrm>
            <a:off x="4105080" y="4587840"/>
            <a:ext cx="3116520" cy="191448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What was the problem?</a:t>
            </a:r>
            <a:endParaRPr/>
          </a:p>
          <a:p>
            <a:pPr>
              <a:lnSpc>
                <a:spcPct val="100000"/>
              </a:lnSpc>
              <a:buFont typeface="Lucida Grande"/>
              <a:buChar char="+"/>
            </a:pPr>
            <a:r>
              <a:rPr lang="fr-FR" sz="1200">
                <a:solidFill>
                  <a:srgbClr val="000000"/>
                </a:solidFill>
                <a:latin typeface="Futura Condensed"/>
              </a:rPr>
              <a:t>Where did your inspiration come from?</a:t>
            </a:r>
            <a:endParaRPr/>
          </a:p>
          <a:p>
            <a:pPr>
              <a:lnSpc>
                <a:spcPct val="100000"/>
              </a:lnSpc>
              <a:buFont typeface="Lucida Grande"/>
              <a:buChar char="+"/>
            </a:pPr>
            <a:r>
              <a:rPr lang="fr-FR" sz="1200">
                <a:solidFill>
                  <a:srgbClr val="000000"/>
                </a:solidFill>
                <a:latin typeface="Futura Condensed"/>
              </a:rPr>
              <a:t>How did you imagine others investigating and solving the challenge?</a:t>
            </a:r>
            <a:endParaRPr/>
          </a:p>
          <a:p>
            <a:pPr>
              <a:lnSpc>
                <a:spcPct val="100000"/>
              </a:lnSpc>
              <a:buFont typeface="Lucida Grande"/>
              <a:buChar char="+"/>
            </a:pPr>
            <a:r>
              <a:rPr lang="fr-FR" sz="1200">
                <a:solidFill>
                  <a:srgbClr val="000000"/>
                </a:solidFill>
                <a:latin typeface="Futura Condensed"/>
              </a:rPr>
              <a:t>Did others have alternative approaches to finding and fixing the problem than what you expected? What were their strategies?</a:t>
            </a:r>
            <a:endParaRPr/>
          </a:p>
        </p:txBody>
      </p:sp>
      <p:sp>
        <p:nvSpPr>
          <p:cNvPr id="485" name="CustomShape 10"/>
          <p:cNvSpPr/>
          <p:nvPr/>
        </p:nvSpPr>
        <p:spPr>
          <a:xfrm>
            <a:off x="4007880" y="408996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REFLECTION PROMPTS</a:t>
            </a:r>
            <a:endParaRPr/>
          </a:p>
        </p:txBody>
      </p:sp>
      <p:sp>
        <p:nvSpPr>
          <p:cNvPr id="486" name="Line 11"/>
          <p:cNvSpPr/>
          <p:nvPr/>
        </p:nvSpPr>
        <p:spPr>
          <a:xfrm flipV="1">
            <a:off x="4104720" y="4428360"/>
            <a:ext cx="3117240" cy="8640"/>
          </a:xfrm>
          <a:prstGeom prst="line">
            <a:avLst/>
          </a:prstGeom>
          <a:ln w="9360">
            <a:solidFill>
              <a:srgbClr val="000000"/>
            </a:solidFill>
            <a:round/>
          </a:ln>
        </p:spPr>
      </p:sp>
      <p:sp>
        <p:nvSpPr>
          <p:cNvPr id="487" name="CustomShape 12"/>
          <p:cNvSpPr/>
          <p:nvPr/>
        </p:nvSpPr>
        <p:spPr>
          <a:xfrm>
            <a:off x="4105080" y="6555240"/>
            <a:ext cx="3116520" cy="100188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Do projects include a debugging challenge to solve?</a:t>
            </a:r>
            <a:endParaRPr/>
          </a:p>
          <a:p>
            <a:pPr>
              <a:lnSpc>
                <a:spcPct val="100000"/>
              </a:lnSpc>
              <a:buFont typeface="Lucida Grande"/>
              <a:buChar char="+"/>
            </a:pPr>
            <a:r>
              <a:rPr lang="fr-FR" sz="1200">
                <a:solidFill>
                  <a:srgbClr val="000000"/>
                </a:solidFill>
                <a:latin typeface="Futura Condensed"/>
              </a:rPr>
              <a:t>What different testing and debugging strategies did students employ?</a:t>
            </a:r>
            <a:endParaRPr/>
          </a:p>
        </p:txBody>
      </p:sp>
      <p:sp>
        <p:nvSpPr>
          <p:cNvPr id="488" name="CustomShape 13"/>
          <p:cNvSpPr/>
          <p:nvPr/>
        </p:nvSpPr>
        <p:spPr>
          <a:xfrm>
            <a:off x="4007880" y="605952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REVIEWING STUDENT WORK</a:t>
            </a:r>
            <a:endParaRPr/>
          </a:p>
        </p:txBody>
      </p:sp>
      <p:sp>
        <p:nvSpPr>
          <p:cNvPr id="489" name="Line 14"/>
          <p:cNvSpPr/>
          <p:nvPr/>
        </p:nvSpPr>
        <p:spPr>
          <a:xfrm flipV="1">
            <a:off x="4104720" y="6390000"/>
            <a:ext cx="3117240" cy="8640"/>
          </a:xfrm>
          <a:prstGeom prst="line">
            <a:avLst/>
          </a:prstGeom>
          <a:ln w="9360">
            <a:solidFill>
              <a:srgbClr val="000000"/>
            </a:solidFill>
            <a:round/>
          </a:ln>
        </p:spPr>
      </p:sp>
      <p:sp>
        <p:nvSpPr>
          <p:cNvPr id="490" name="CustomShape 15"/>
          <p:cNvSpPr/>
          <p:nvPr/>
        </p:nvSpPr>
        <p:spPr>
          <a:xfrm>
            <a:off x="457920" y="2053080"/>
            <a:ext cx="2913120" cy="942120"/>
          </a:xfrm>
          <a:prstGeom prst="rect">
            <a:avLst/>
          </a:prstGeom>
          <a:noFill/>
          <a:ln>
            <a:noFill/>
          </a:ln>
        </p:spPr>
        <p:txBody>
          <a:bodyPr lIns="90000" rIns="90000" tIns="45000" bIns="45000" anchor="ctr"/>
          <a:p>
            <a:pPr>
              <a:lnSpc>
                <a:spcPct val="100000"/>
              </a:lnSpc>
            </a:pPr>
            <a:r>
              <a:rPr lang="fr-FR" sz="2800">
                <a:solidFill>
                  <a:srgbClr val="ffffff"/>
                </a:solidFill>
                <a:latin typeface="Futura Condensed"/>
              </a:rPr>
              <a:t>ACTIVITY DESCRIPTION</a:t>
            </a:r>
            <a:endParaRPr/>
          </a:p>
        </p:txBody>
      </p:sp>
      <p:sp>
        <p:nvSpPr>
          <p:cNvPr id="491" name="CustomShape 16"/>
          <p:cNvSpPr/>
          <p:nvPr/>
        </p:nvSpPr>
        <p:spPr>
          <a:xfrm rot="16200000">
            <a:off x="6953400" y="2404080"/>
            <a:ext cx="478800" cy="243360"/>
          </a:xfrm>
          <a:prstGeom prst="triangle">
            <a:avLst>
              <a:gd name="adj" fmla="val 51144"/>
            </a:avLst>
          </a:prstGeom>
          <a:solidFill>
            <a:srgbClr val="ffffff"/>
          </a:solidFill>
          <a:ln w="9360">
            <a:solidFill>
              <a:srgbClr val="ffffff"/>
            </a:solidFill>
            <a:round/>
          </a:ln>
        </p:spPr>
      </p:sp>
      <p:sp>
        <p:nvSpPr>
          <p:cNvPr id="492" name="CustomShape 17"/>
          <p:cNvSpPr/>
          <p:nvPr/>
        </p:nvSpPr>
        <p:spPr>
          <a:xfrm>
            <a:off x="457920" y="2053080"/>
            <a:ext cx="2913120" cy="942120"/>
          </a:xfrm>
          <a:prstGeom prst="rect">
            <a:avLst/>
          </a:prstGeom>
          <a:noFill/>
          <a:ln>
            <a:noFill/>
          </a:ln>
        </p:spPr>
        <p:txBody>
          <a:bodyPr lIns="90000" rIns="90000" tIns="45000" bIns="45000" anchor="ctr"/>
          <a:p>
            <a:pPr>
              <a:lnSpc>
                <a:spcPct val="100000"/>
              </a:lnSpc>
            </a:pPr>
            <a:r>
              <a:rPr lang="fr-FR" sz="2800">
                <a:solidFill>
                  <a:srgbClr val="ffffff"/>
                </a:solidFill>
                <a:latin typeface="Futura Condensed"/>
              </a:rPr>
              <a:t>ACTIVITY DESCRIPTION</a:t>
            </a:r>
            <a:endParaRPr/>
          </a:p>
        </p:txBody>
      </p:sp>
      <p:sp>
        <p:nvSpPr>
          <p:cNvPr id="493" name="CustomShape 18"/>
          <p:cNvSpPr/>
          <p:nvPr/>
        </p:nvSpPr>
        <p:spPr>
          <a:xfrm rot="16200000">
            <a:off x="6953400" y="2404080"/>
            <a:ext cx="478800" cy="243360"/>
          </a:xfrm>
          <a:prstGeom prst="triangle">
            <a:avLst>
              <a:gd name="adj" fmla="val 51144"/>
            </a:avLst>
          </a:prstGeom>
          <a:solidFill>
            <a:srgbClr val="ffffff"/>
          </a:solidFill>
          <a:ln w="9360">
            <a:solidFill>
              <a:srgbClr val="ffffff"/>
            </a:solidFill>
            <a:round/>
          </a:ln>
        </p:spPr>
      </p:sp>
      <p:sp>
        <p:nvSpPr>
          <p:cNvPr id="494" name="Line 19"/>
          <p:cNvSpPr/>
          <p:nvPr/>
        </p:nvSpPr>
        <p:spPr>
          <a:xfrm>
            <a:off x="3882960" y="794160"/>
            <a:ext cx="0" cy="1123200"/>
          </a:xfrm>
          <a:prstGeom prst="line">
            <a:avLst/>
          </a:prstGeom>
          <a:ln cap="rnd" w="3240">
            <a:solidFill>
              <a:srgbClr val="000000"/>
            </a:solidFill>
            <a:custDash>
              <a:ds d="4900000000" sp="3675000000"/>
            </a:custDash>
            <a:round/>
          </a:ln>
        </p:spPr>
      </p:sp>
      <p:sp>
        <p:nvSpPr>
          <p:cNvPr id="495" name="Line 20"/>
          <p:cNvSpPr/>
          <p:nvPr/>
        </p:nvSpPr>
        <p:spPr>
          <a:xfrm flipH="1">
            <a:off x="3661920" y="794520"/>
            <a:ext cx="221040" cy="0"/>
          </a:xfrm>
          <a:prstGeom prst="line">
            <a:avLst/>
          </a:prstGeom>
          <a:ln cap="rnd" w="3240">
            <a:solidFill>
              <a:srgbClr val="000000"/>
            </a:solidFill>
            <a:custDash>
              <a:ds d="4900000000" sp="3675000000"/>
            </a:custDash>
            <a:round/>
          </a:ln>
        </p:spPr>
      </p:sp>
      <p:sp>
        <p:nvSpPr>
          <p:cNvPr id="496" name="Line 21"/>
          <p:cNvSpPr/>
          <p:nvPr/>
        </p:nvSpPr>
        <p:spPr>
          <a:xfrm flipH="1">
            <a:off x="3661920" y="1912680"/>
            <a:ext cx="221040" cy="0"/>
          </a:xfrm>
          <a:prstGeom prst="line">
            <a:avLst/>
          </a:prstGeom>
          <a:ln cap="rnd" w="3240">
            <a:solidFill>
              <a:srgbClr val="000000"/>
            </a:solidFill>
            <a:custDash>
              <a:ds d="4900000000" sp="3675000000"/>
            </a:custDash>
            <a:round/>
            <a:tailEnd len="med" type="triangle" w="med"/>
          </a:ln>
        </p:spPr>
      </p:sp>
      <p:sp>
        <p:nvSpPr>
          <p:cNvPr id="497" name="Line 22"/>
          <p:cNvSpPr/>
          <p:nvPr/>
        </p:nvSpPr>
        <p:spPr>
          <a:xfrm>
            <a:off x="3882960" y="1342800"/>
            <a:ext cx="221040" cy="0"/>
          </a:xfrm>
          <a:prstGeom prst="line">
            <a:avLst/>
          </a:prstGeom>
          <a:ln cap="rnd" w="3240">
            <a:solidFill>
              <a:srgbClr val="000000"/>
            </a:solidFill>
            <a:custDash>
              <a:ds d="4900000000" sp="3675000000"/>
            </a:custDash>
            <a:round/>
            <a:tailEnd len="med" type="triangle" w="med"/>
          </a:ln>
        </p:spPr>
      </p:sp>
      <p:sp>
        <p:nvSpPr>
          <p:cNvPr id="498" name="CustomShape 23"/>
          <p:cNvSpPr/>
          <p:nvPr/>
        </p:nvSpPr>
        <p:spPr>
          <a:xfrm>
            <a:off x="2527920" y="1694160"/>
            <a:ext cx="1091520" cy="718920"/>
          </a:xfrm>
          <a:prstGeom prst="rect">
            <a:avLst/>
          </a:prstGeom>
          <a:noFill/>
          <a:ln>
            <a:noFill/>
          </a:ln>
        </p:spPr>
        <p:txBody>
          <a:bodyPr lIns="90000" rIns="90000" tIns="45000" bIns="45000"/>
          <a:p>
            <a:pPr>
              <a:lnSpc>
                <a:spcPct val="120000"/>
              </a:lnSpc>
            </a:pPr>
            <a:r>
              <a:rPr lang="fr-FR" sz="1000" baseline="-25000">
                <a:solidFill>
                  <a:srgbClr val="000000"/>
                </a:solidFill>
                <a:latin typeface="Futura Condensed"/>
              </a:rPr>
              <a:t>SUGGESTED TIME</a:t>
            </a:r>
            <a:endParaRPr/>
          </a:p>
          <a:p>
            <a:pPr>
              <a:lnSpc>
                <a:spcPct val="150000"/>
              </a:lnSpc>
            </a:pPr>
            <a:r>
              <a:rPr lang="fr-FR" sz="1000">
                <a:solidFill>
                  <a:srgbClr val="000000"/>
                </a:solidFill>
                <a:latin typeface="Futura Condensed"/>
              </a:rPr>
              <a:t>15–30 MINUTES</a:t>
            </a:r>
            <a:endParaRPr/>
          </a:p>
        </p:txBody>
      </p:sp>
      <p:pic>
        <p:nvPicPr>
          <p:cNvPr id="499" name="Picture 96" descr=""/>
          <p:cNvPicPr/>
          <p:nvPr/>
        </p:nvPicPr>
        <p:blipFill>
          <a:blip r:embed="rId1"/>
          <a:stretch>
            <a:fillRect/>
          </a:stretch>
        </p:blipFill>
        <p:spPr>
          <a:xfrm>
            <a:off x="2271240" y="1754280"/>
            <a:ext cx="323280" cy="323280"/>
          </a:xfrm>
          <a:prstGeom prst="rect">
            <a:avLst/>
          </a:prstGeom>
          <a:ln>
            <a:noFill/>
          </a:ln>
        </p:spPr>
      </p:pic>
      <p:sp>
        <p:nvSpPr>
          <p:cNvPr id="500" name="CustomShape 24"/>
          <p:cNvSpPr/>
          <p:nvPr/>
        </p:nvSpPr>
        <p:spPr>
          <a:xfrm>
            <a:off x="457920" y="76420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a:t>
            </a:r>
            <a:endParaRPr/>
          </a:p>
        </p:txBody>
      </p:sp>
      <p:sp>
        <p:nvSpPr>
          <p:cNvPr id="501" name="Line 25"/>
          <p:cNvSpPr/>
          <p:nvPr/>
        </p:nvSpPr>
        <p:spPr>
          <a:xfrm flipV="1">
            <a:off x="550800" y="7968960"/>
            <a:ext cx="6671160" cy="14040"/>
          </a:xfrm>
          <a:prstGeom prst="line">
            <a:avLst/>
          </a:prstGeom>
          <a:ln w="9360">
            <a:solidFill>
              <a:srgbClr val="000000"/>
            </a:solidFill>
            <a:round/>
          </a:ln>
        </p:spPr>
      </p:sp>
      <p:sp>
        <p:nvSpPr>
          <p:cNvPr id="502" name="CustomShape 26"/>
          <p:cNvSpPr/>
          <p:nvPr/>
        </p:nvSpPr>
        <p:spPr>
          <a:xfrm>
            <a:off x="4007880" y="763056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 TO SELF</a:t>
            </a:r>
            <a:endParaRPr/>
          </a:p>
        </p:txBody>
      </p:sp>
      <p:sp>
        <p:nvSpPr>
          <p:cNvPr id="503" name="Line 27"/>
          <p:cNvSpPr/>
          <p:nvPr/>
        </p:nvSpPr>
        <p:spPr>
          <a:xfrm>
            <a:off x="3856680" y="8086680"/>
            <a:ext cx="0" cy="1805760"/>
          </a:xfrm>
          <a:prstGeom prst="line">
            <a:avLst/>
          </a:prstGeom>
          <a:ln cap="rnd" w="6480">
            <a:solidFill>
              <a:srgbClr val="808080"/>
            </a:solidFill>
            <a:custDash>
              <a:ds d="4900000000" sp="3675000000"/>
            </a:custDash>
            <a:round/>
          </a:ln>
        </p:spPr>
      </p:sp>
      <p:sp>
        <p:nvSpPr>
          <p:cNvPr id="504" name="CustomShape 28"/>
          <p:cNvSpPr/>
          <p:nvPr/>
        </p:nvSpPr>
        <p:spPr>
          <a:xfrm>
            <a:off x="4105080" y="8217720"/>
            <a:ext cx="3108960" cy="1196640"/>
          </a:xfrm>
          <a:prstGeom prst="rect">
            <a:avLst/>
          </a:prstGeom>
          <a:noFill/>
          <a:ln w="6480">
            <a:noFill/>
          </a:ln>
        </p:spPr>
        <p:txBody>
          <a:bodyPr lIns="90000" rIns="90000" tIns="45000" bIns="45000"/>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p:txBody>
      </p:sp>
      <p:sp>
        <p:nvSpPr>
          <p:cNvPr id="505" name="Line 29"/>
          <p:cNvSpPr/>
          <p:nvPr/>
        </p:nvSpPr>
        <p:spPr>
          <a:xfrm flipH="1">
            <a:off x="4401000" y="8385840"/>
            <a:ext cx="2814840" cy="0"/>
          </a:xfrm>
          <a:prstGeom prst="line">
            <a:avLst/>
          </a:prstGeom>
          <a:ln cap="rnd" w="6480">
            <a:solidFill>
              <a:srgbClr val="000000"/>
            </a:solidFill>
            <a:custDash>
              <a:ds d="4900000000" sp="3675000000"/>
            </a:custDash>
            <a:round/>
          </a:ln>
        </p:spPr>
      </p:sp>
      <p:sp>
        <p:nvSpPr>
          <p:cNvPr id="506" name="Line 30"/>
          <p:cNvSpPr/>
          <p:nvPr/>
        </p:nvSpPr>
        <p:spPr>
          <a:xfrm flipH="1">
            <a:off x="4401000" y="8679240"/>
            <a:ext cx="2814840" cy="0"/>
          </a:xfrm>
          <a:prstGeom prst="line">
            <a:avLst/>
          </a:prstGeom>
          <a:ln cap="rnd" w="6480">
            <a:solidFill>
              <a:srgbClr val="000000"/>
            </a:solidFill>
            <a:custDash>
              <a:ds d="4900000000" sp="3675000000"/>
            </a:custDash>
            <a:round/>
          </a:ln>
        </p:spPr>
      </p:sp>
      <p:sp>
        <p:nvSpPr>
          <p:cNvPr id="507" name="Line 31"/>
          <p:cNvSpPr/>
          <p:nvPr/>
        </p:nvSpPr>
        <p:spPr>
          <a:xfrm flipH="1">
            <a:off x="4401000" y="8975520"/>
            <a:ext cx="2820960" cy="0"/>
          </a:xfrm>
          <a:prstGeom prst="line">
            <a:avLst/>
          </a:prstGeom>
          <a:ln cap="rnd" w="6480">
            <a:solidFill>
              <a:srgbClr val="000000"/>
            </a:solidFill>
            <a:custDash>
              <a:ds d="4900000000" sp="3675000000"/>
            </a:custDash>
            <a:round/>
          </a:ln>
        </p:spPr>
      </p:sp>
      <p:sp>
        <p:nvSpPr>
          <p:cNvPr id="508" name="Line 32"/>
          <p:cNvSpPr/>
          <p:nvPr/>
        </p:nvSpPr>
        <p:spPr>
          <a:xfrm flipH="1">
            <a:off x="4401000" y="9269280"/>
            <a:ext cx="2814840" cy="0"/>
          </a:xfrm>
          <a:prstGeom prst="line">
            <a:avLst/>
          </a:prstGeom>
          <a:ln cap="rnd" w="6480">
            <a:solidFill>
              <a:srgbClr val="000000"/>
            </a:solidFill>
            <a:custDash>
              <a:ds d="4900000000" sp="3675000000"/>
            </a:custDash>
            <a:round/>
          </a:ln>
        </p:spPr>
      </p:sp>
      <p:sp>
        <p:nvSpPr>
          <p:cNvPr id="509" name="CustomShape 33"/>
          <p:cNvSpPr/>
          <p:nvPr/>
        </p:nvSpPr>
        <p:spPr>
          <a:xfrm>
            <a:off x="551160" y="8142840"/>
            <a:ext cx="3230640" cy="1731960"/>
          </a:xfrm>
          <a:prstGeom prst="rect">
            <a:avLst/>
          </a:prstGeom>
          <a:noFill/>
          <a:ln w="6480">
            <a:noFill/>
          </a:ln>
        </p:spPr>
        <p:txBody>
          <a:bodyPr lIns="90000" rIns="90000" tIns="45000" bIns="45000"/>
          <a:p>
            <a:pPr>
              <a:lnSpc>
                <a:spcPct val="100000"/>
              </a:lnSpc>
              <a:buFont typeface="Lucida Grande"/>
              <a:buChar char="+"/>
            </a:pPr>
            <a:r>
              <a:rPr lang="fr-FR" sz="1200">
                <a:solidFill>
                  <a:srgbClr val="000000"/>
                </a:solidFill>
                <a:latin typeface="Futura Condensed"/>
              </a:rPr>
              <a:t>Remind students to include a challenge description in the notes of the project page on the Scratch website.</a:t>
            </a:r>
            <a:endParaRPr/>
          </a:p>
          <a:p>
            <a:pPr>
              <a:lnSpc>
                <a:spcPct val="100000"/>
              </a:lnSpc>
              <a:buFont typeface="Lucida Grande"/>
              <a:buChar char="+"/>
            </a:pPr>
            <a:r>
              <a:rPr lang="fr-FR" sz="1200">
                <a:solidFill>
                  <a:srgbClr val="000000"/>
                </a:solidFill>
                <a:latin typeface="Futura Condensed"/>
              </a:rPr>
              <a:t>Got extra time or need a warm-up activity? Let students exercise their problem-seeking and problem-solving skills on other contributed debug-it programs in the My Debug It! studio.</a:t>
            </a:r>
            <a:endParaRPr/>
          </a:p>
        </p:txBody>
      </p:sp>
      <p:sp>
        <p:nvSpPr>
          <p:cNvPr id="510" name="CustomShape 34"/>
          <p:cNvSpPr/>
          <p:nvPr/>
        </p:nvSpPr>
        <p:spPr>
          <a:xfrm>
            <a:off x="1300680" y="647640"/>
            <a:ext cx="2815200" cy="1917720"/>
          </a:xfrm>
          <a:prstGeom prst="rect">
            <a:avLst/>
          </a:prstGeom>
          <a:noFill/>
          <a:ln>
            <a:noFill/>
          </a:ln>
        </p:spPr>
        <p:txBody>
          <a:bodyPr lIns="90000" rIns="90000" tIns="45000" bIns="45000"/>
          <a:p>
            <a:pPr>
              <a:lnSpc>
                <a:spcPct val="100000"/>
              </a:lnSpc>
            </a:pPr>
            <a:r>
              <a:rPr lang="fr-FR" sz="4000">
                <a:solidFill>
                  <a:srgbClr val="000000"/>
                </a:solidFill>
                <a:latin typeface="Futura Condensed"/>
              </a:rPr>
              <a:t>MY DEBUG IT!</a:t>
            </a:r>
            <a:endParaRPr/>
          </a:p>
        </p:txBody>
      </p:sp>
      <p:sp>
        <p:nvSpPr>
          <p:cNvPr id="511" name="CustomShape 35"/>
          <p:cNvSpPr/>
          <p:nvPr/>
        </p:nvSpPr>
        <p:spPr>
          <a:xfrm>
            <a:off x="142560" y="9519840"/>
            <a:ext cx="1812960" cy="534960"/>
          </a:xfrm>
          <a:prstGeom prst="rect">
            <a:avLst/>
          </a:prstGeom>
          <a:noFill/>
          <a:ln>
            <a:noFill/>
          </a:ln>
        </p:spPr>
        <p:txBody>
          <a:bodyPr lIns="90000" rIns="90000" tIns="45000" bIns="45000" anchor="ctr"/>
          <a:p>
            <a:pPr>
              <a:lnSpc>
                <a:spcPct val="100000"/>
              </a:lnSpc>
            </a:pPr>
            <a:r>
              <a:rPr lang="fr-FR" sz="1200">
                <a:solidFill>
                  <a:srgbClr val="8b8b8b"/>
                </a:solidFill>
                <a:latin typeface="Futura Condensed"/>
              </a:rPr>
              <a:t>106</a:t>
            </a:r>
            <a:endParaRPr/>
          </a:p>
        </p:txBody>
      </p:sp>
      <p:pic>
        <p:nvPicPr>
          <p:cNvPr id="512" name="Picture 51" descr=""/>
          <p:cNvPicPr/>
          <p:nvPr/>
        </p:nvPicPr>
        <p:blipFill>
          <a:blip r:embed="rId2"/>
          <a:stretch>
            <a:fillRect/>
          </a:stretch>
        </p:blipFill>
        <p:spPr>
          <a:xfrm>
            <a:off x="551160" y="0"/>
            <a:ext cx="493200" cy="2791080"/>
          </a:xfrm>
          <a:prstGeom prst="rect">
            <a:avLst/>
          </a:prstGeom>
          <a:ln>
            <a:noFill/>
          </a:ln>
        </p:spPr>
      </p:pic>
      <p:sp>
        <p:nvSpPr>
          <p:cNvPr id="513" name="CustomShape 36"/>
          <p:cNvSpPr/>
          <p:nvPr/>
        </p:nvSpPr>
        <p:spPr>
          <a:xfrm rot="5400000">
            <a:off x="-259920" y="970560"/>
            <a:ext cx="2110320" cy="820800"/>
          </a:xfrm>
          <a:prstGeom prst="rect">
            <a:avLst/>
          </a:prstGeom>
          <a:noFill/>
          <a:ln>
            <a:noFill/>
          </a:ln>
        </p:spPr>
        <p:txBody>
          <a:bodyPr lIns="45000" rIns="45000" tIns="90000" bIns="90000" anchor="ctr"/>
          <a:p>
            <a:pPr algn="r">
              <a:lnSpc>
                <a:spcPct val="100000"/>
              </a:lnSpc>
            </a:pPr>
            <a:r>
              <a:rPr lang="fr-FR" sz="2400">
                <a:solidFill>
                  <a:srgbClr val="ffffff"/>
                </a:solidFill>
                <a:latin typeface="Futura Condensed"/>
              </a:rPr>
              <a:t> </a:t>
            </a:r>
            <a:r>
              <a:rPr lang="fr-FR" sz="2400">
                <a:solidFill>
                  <a:srgbClr val="ffffff"/>
                </a:solidFill>
                <a:latin typeface="Futura Condensed"/>
              </a:rPr>
              <a:t>UNIT 5  ACTIVITY</a:t>
            </a:r>
            <a:endParaRPr/>
          </a:p>
        </p:txBody>
      </p:sp>
    </p:spTree>
  </p:cSld>
</p:sld>
</file>

<file path=ppt/slides/slide1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14" name="CustomShape 1"/>
          <p:cNvSpPr/>
          <p:nvPr/>
        </p:nvSpPr>
        <p:spPr>
          <a:xfrm>
            <a:off x="538560" y="1343160"/>
            <a:ext cx="2158560" cy="911880"/>
          </a:xfrm>
          <a:prstGeom prst="rect">
            <a:avLst/>
          </a:prstGeom>
          <a:noFill/>
          <a:ln cap="rnd" w="6480">
            <a:solidFill>
              <a:srgbClr val="000000"/>
            </a:solidFill>
            <a:custDash>
              <a:ds d="4900000000" sp="3675000000"/>
            </a:custDash>
            <a:round/>
          </a:ln>
        </p:spPr>
        <p:txBody>
          <a:bodyPr lIns="90000" rIns="90000" tIns="91440" bIns="91440" anchor="ctr"/>
          <a:p>
            <a:pPr algn="just">
              <a:lnSpc>
                <a:spcPct val="100000"/>
              </a:lnSpc>
            </a:pPr>
            <a:r>
              <a:rPr lang="fr-FR" sz="1200">
                <a:solidFill>
                  <a:srgbClr val="000000"/>
                </a:solidFill>
                <a:latin typeface="Futura Condensed"/>
              </a:rPr>
              <a:t>IT’S TIME TO DESIGN YOUR OWN DEBUG IT PROGRAM. WHAT WILL YOU CREATE?</a:t>
            </a:r>
            <a:endParaRPr/>
          </a:p>
        </p:txBody>
      </p:sp>
      <p:sp>
        <p:nvSpPr>
          <p:cNvPr id="515" name="CustomShape 2"/>
          <p:cNvSpPr/>
          <p:nvPr/>
        </p:nvSpPr>
        <p:spPr>
          <a:xfrm>
            <a:off x="445320" y="2211120"/>
            <a:ext cx="2356560" cy="1001880"/>
          </a:xfrm>
          <a:prstGeom prst="rect">
            <a:avLst/>
          </a:prstGeom>
          <a:noFill/>
          <a:ln>
            <a:noFill/>
          </a:ln>
        </p:spPr>
        <p:txBody>
          <a:bodyPr lIns="90000" rIns="90000" tIns="45000" bIns="45000"/>
          <a:p>
            <a:pPr algn="just">
              <a:lnSpc>
                <a:spcPct val="100000"/>
              </a:lnSpc>
            </a:pPr>
            <a:r>
              <a:rPr lang="fr-FR" sz="1200">
                <a:solidFill>
                  <a:srgbClr val="000000"/>
                </a:solidFill>
                <a:latin typeface="Futura Condensed"/>
              </a:rPr>
              <a:t>In this activity, you will create your own Debug It! challenge for others to investigate, solve, and remix.</a:t>
            </a:r>
            <a:endParaRPr/>
          </a:p>
        </p:txBody>
      </p:sp>
      <p:sp>
        <p:nvSpPr>
          <p:cNvPr id="516" name="CustomShape 3"/>
          <p:cNvSpPr/>
          <p:nvPr/>
        </p:nvSpPr>
        <p:spPr>
          <a:xfrm>
            <a:off x="426960" y="4232520"/>
            <a:ext cx="2884320" cy="2644200"/>
          </a:xfrm>
          <a:prstGeom prst="rect">
            <a:avLst/>
          </a:prstGeom>
          <a:noFill/>
          <a:ln w="6480">
            <a:noFill/>
          </a:ln>
        </p:spPr>
        <p:txBody>
          <a:bodyPr lIns="90000" rIns="90000" tIns="45000" bIns="45000"/>
          <a:p>
            <a:pPr>
              <a:lnSpc>
                <a:spcPct val="130000"/>
              </a:lnSpc>
              <a:buFont typeface="Wingdings" charset="2"/>
              <a:buChar char=""/>
            </a:pPr>
            <a:r>
              <a:rPr lang="fr-FR" sz="1200">
                <a:solidFill>
                  <a:srgbClr val="000000"/>
                </a:solidFill>
                <a:latin typeface="Futura Condensed"/>
              </a:rPr>
              <a:t>Reflect back on the different kinds of bugs you’ve encountered in creating and debugging your own projects. </a:t>
            </a:r>
            <a:endParaRPr/>
          </a:p>
          <a:p>
            <a:pPr>
              <a:lnSpc>
                <a:spcPct val="130000"/>
              </a:lnSpc>
              <a:buFont typeface="Wingdings" charset="2"/>
              <a:buChar char=""/>
            </a:pPr>
            <a:r>
              <a:rPr lang="fr-FR" sz="1200">
                <a:solidFill>
                  <a:srgbClr val="000000"/>
                </a:solidFill>
                <a:latin typeface="Futura Condensed"/>
              </a:rPr>
              <a:t>Generate a list of possible debugging challenges you could create. A Debug It! can focus on a specific concept, block, interaction, or some other programming challenge. </a:t>
            </a:r>
            <a:endParaRPr/>
          </a:p>
          <a:p>
            <a:pPr>
              <a:lnSpc>
                <a:spcPct val="130000"/>
              </a:lnSpc>
              <a:buFont typeface="Wingdings" charset="2"/>
              <a:buChar char=""/>
            </a:pPr>
            <a:r>
              <a:rPr lang="fr-FR" sz="1200">
                <a:solidFill>
                  <a:srgbClr val="000000"/>
                </a:solidFill>
                <a:latin typeface="Futura Condensed"/>
              </a:rPr>
              <a:t>Build your Debug It! program.</a:t>
            </a:r>
            <a:endParaRPr/>
          </a:p>
        </p:txBody>
      </p:sp>
      <p:sp>
        <p:nvSpPr>
          <p:cNvPr id="517" name="CustomShape 4"/>
          <p:cNvSpPr/>
          <p:nvPr/>
        </p:nvSpPr>
        <p:spPr>
          <a:xfrm>
            <a:off x="444600" y="3857760"/>
            <a:ext cx="295236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START HERE</a:t>
            </a:r>
            <a:endParaRPr/>
          </a:p>
        </p:txBody>
      </p:sp>
      <p:sp>
        <p:nvSpPr>
          <p:cNvPr id="518" name="CustomShape 5"/>
          <p:cNvSpPr/>
          <p:nvPr/>
        </p:nvSpPr>
        <p:spPr>
          <a:xfrm>
            <a:off x="4076640" y="8517960"/>
            <a:ext cx="3313440" cy="1731960"/>
          </a:xfrm>
          <a:prstGeom prst="rect">
            <a:avLst/>
          </a:prstGeom>
          <a:noFill/>
          <a:ln w="6480">
            <a:noFill/>
          </a:ln>
        </p:spPr>
        <p:txBody>
          <a:bodyPr lIns="90000" rIns="90000" tIns="45000" bIns="45000"/>
          <a:p>
            <a:pPr>
              <a:lnSpc>
                <a:spcPct val="100000"/>
              </a:lnSpc>
              <a:buFont typeface="Lucida Grande"/>
              <a:buChar char="+"/>
            </a:pPr>
            <a:r>
              <a:rPr lang="fr-FR" sz="1200">
                <a:solidFill>
                  <a:srgbClr val="000000"/>
                </a:solidFill>
                <a:latin typeface="Futura Condensed"/>
              </a:rPr>
              <a:t>Add your debugging challenge to the My Debug It! studio: http://scratch.mit.edu/studios/475637</a:t>
            </a:r>
            <a:endParaRPr/>
          </a:p>
          <a:p>
            <a:pPr>
              <a:lnSpc>
                <a:spcPct val="100000"/>
              </a:lnSpc>
              <a:buFont typeface="Lucida Grande"/>
              <a:buChar char="+"/>
            </a:pPr>
            <a:r>
              <a:rPr lang="fr-FR" sz="1200">
                <a:solidFill>
                  <a:srgbClr val="000000"/>
                </a:solidFill>
                <a:latin typeface="Futura Condensed"/>
              </a:rPr>
              <a:t>Swap Debug It! programs with a neighbor and try to solve each other’s buggy programs.</a:t>
            </a:r>
            <a:endParaRPr/>
          </a:p>
          <a:p>
            <a:pPr>
              <a:lnSpc>
                <a:spcPct val="100000"/>
              </a:lnSpc>
              <a:buFont typeface="Lucida Grande"/>
              <a:buChar char="+"/>
            </a:pPr>
            <a:r>
              <a:rPr lang="fr-FR" sz="1200">
                <a:solidFill>
                  <a:srgbClr val="000000"/>
                </a:solidFill>
                <a:latin typeface="Futura Condensed"/>
              </a:rPr>
              <a:t>Help a neighbor.</a:t>
            </a:r>
            <a:endParaRPr/>
          </a:p>
          <a:p>
            <a:pPr>
              <a:lnSpc>
                <a:spcPct val="100000"/>
              </a:lnSpc>
              <a:buFont typeface="Lucida Grande"/>
              <a:buChar char="+"/>
            </a:pPr>
            <a:r>
              <a:rPr lang="fr-FR" sz="1200">
                <a:solidFill>
                  <a:srgbClr val="000000"/>
                </a:solidFill>
                <a:latin typeface="Futura Condensed"/>
              </a:rPr>
              <a:t>Try debugging other programs in the My Debug It! studio.</a:t>
            </a:r>
            <a:endParaRPr/>
          </a:p>
        </p:txBody>
      </p:sp>
      <p:sp>
        <p:nvSpPr>
          <p:cNvPr id="519" name="CustomShape 6"/>
          <p:cNvSpPr/>
          <p:nvPr/>
        </p:nvSpPr>
        <p:spPr>
          <a:xfrm>
            <a:off x="0" y="7871040"/>
            <a:ext cx="7771680" cy="409680"/>
          </a:xfrm>
          <a:prstGeom prst="rect">
            <a:avLst/>
          </a:prstGeom>
          <a:solidFill>
            <a:srgbClr val="f7a654"/>
          </a:solidFill>
          <a:ln w="9360">
            <a:noFill/>
          </a:ln>
        </p:spPr>
      </p:sp>
      <p:sp>
        <p:nvSpPr>
          <p:cNvPr id="520" name="CustomShape 7"/>
          <p:cNvSpPr/>
          <p:nvPr/>
        </p:nvSpPr>
        <p:spPr>
          <a:xfrm>
            <a:off x="5676840" y="8066160"/>
            <a:ext cx="380160" cy="325440"/>
          </a:xfrm>
          <a:prstGeom prst="diamond">
            <a:avLst/>
          </a:prstGeom>
          <a:solidFill>
            <a:srgbClr val="f7a654"/>
          </a:solidFill>
          <a:ln w="9360">
            <a:noFill/>
          </a:ln>
        </p:spPr>
      </p:sp>
      <p:sp>
        <p:nvSpPr>
          <p:cNvPr id="521" name="CustomShape 8"/>
          <p:cNvSpPr/>
          <p:nvPr/>
        </p:nvSpPr>
        <p:spPr>
          <a:xfrm>
            <a:off x="3962520" y="7884720"/>
            <a:ext cx="3809160" cy="364320"/>
          </a:xfrm>
          <a:prstGeom prst="rect">
            <a:avLst/>
          </a:prstGeom>
          <a:noFill/>
          <a:ln>
            <a:noFill/>
          </a:ln>
        </p:spPr>
        <p:txBody>
          <a:bodyPr lIns="90000" rIns="90000" tIns="45000" bIns="45000"/>
          <a:p>
            <a:pPr algn="ctr">
              <a:lnSpc>
                <a:spcPct val="100000"/>
              </a:lnSpc>
            </a:pPr>
            <a:r>
              <a:rPr lang="fr-FR">
                <a:solidFill>
                  <a:srgbClr val="ffffff"/>
                </a:solidFill>
                <a:latin typeface="Futura Condensed"/>
              </a:rPr>
              <a:t>FINISHED?</a:t>
            </a:r>
            <a:endParaRPr/>
          </a:p>
        </p:txBody>
      </p:sp>
      <p:sp>
        <p:nvSpPr>
          <p:cNvPr id="522" name="CustomShape 9"/>
          <p:cNvSpPr/>
          <p:nvPr/>
        </p:nvSpPr>
        <p:spPr>
          <a:xfrm flipV="1" rot="15462000">
            <a:off x="412920" y="6227640"/>
            <a:ext cx="2153160" cy="2398320"/>
          </a:xfrm>
          <a:prstGeom prst="wedgeEllipseCallout">
            <a:avLst>
              <a:gd name="adj1" fmla="val -36970"/>
              <a:gd name="adj2" fmla="val 48187"/>
            </a:avLst>
          </a:prstGeom>
          <a:solidFill>
            <a:srgbClr val="fdeada"/>
          </a:solidFill>
          <a:ln w="76320">
            <a:solidFill>
              <a:srgbClr val="ffffff"/>
            </a:solidFill>
            <a:bevel/>
          </a:ln>
        </p:spPr>
        <p:txBody>
          <a:bodyPr lIns="90000" rIns="90000" tIns="45000" bIns="45000" anchor="ctr"/>
          <a:p>
            <a:pPr algn="ctr">
              <a:lnSpc>
                <a:spcPct val="100000"/>
              </a:lnSpc>
            </a:pPr>
            <a:r>
              <a:rPr lang="fr-FR" sz="3200">
                <a:solidFill>
                  <a:srgbClr val="f7a654"/>
                </a:solidFill>
                <a:latin typeface="Futura Condensed"/>
              </a:rPr>
              <a:t>NOTES </a:t>
            </a:r>
            <a:endParaRPr/>
          </a:p>
          <a:p>
            <a:pPr algn="ctr">
              <a:lnSpc>
                <a:spcPct val="100000"/>
              </a:lnSpc>
            </a:pPr>
            <a:r>
              <a:rPr lang="fr-FR" sz="3200">
                <a:solidFill>
                  <a:srgbClr val="f7a654"/>
                </a:solidFill>
                <a:latin typeface="Futura Condensed"/>
              </a:rPr>
              <a:t>TO SELF</a:t>
            </a:r>
            <a:endParaRPr/>
          </a:p>
        </p:txBody>
      </p:sp>
      <p:sp>
        <p:nvSpPr>
          <p:cNvPr id="523" name="Line 10"/>
          <p:cNvSpPr/>
          <p:nvPr/>
        </p:nvSpPr>
        <p:spPr>
          <a:xfrm>
            <a:off x="3962520" y="8403480"/>
            <a:ext cx="0" cy="1527840"/>
          </a:xfrm>
          <a:prstGeom prst="line">
            <a:avLst/>
          </a:prstGeom>
          <a:ln cap="rnd" w="6480">
            <a:solidFill>
              <a:srgbClr val="808080"/>
            </a:solidFill>
            <a:custDash>
              <a:ds d="4900000000" sp="3675000000"/>
            </a:custDash>
            <a:round/>
          </a:ln>
        </p:spPr>
      </p:sp>
      <p:sp>
        <p:nvSpPr>
          <p:cNvPr id="524" name="CustomShape 11"/>
          <p:cNvSpPr/>
          <p:nvPr/>
        </p:nvSpPr>
        <p:spPr>
          <a:xfrm>
            <a:off x="425520" y="8506800"/>
            <a:ext cx="3104640" cy="1494720"/>
          </a:xfrm>
          <a:prstGeom prst="rect">
            <a:avLst/>
          </a:prstGeom>
          <a:noFill/>
          <a:ln w="6480">
            <a:noFill/>
          </a:ln>
        </p:spPr>
        <p:txBody>
          <a:bodyPr lIns="90000" rIns="90000" tIns="45000" bIns="45000"/>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p:txBody>
      </p:sp>
      <p:sp>
        <p:nvSpPr>
          <p:cNvPr id="525" name="Line 12"/>
          <p:cNvSpPr/>
          <p:nvPr/>
        </p:nvSpPr>
        <p:spPr>
          <a:xfrm flipH="1">
            <a:off x="721080" y="8674920"/>
            <a:ext cx="2894400" cy="0"/>
          </a:xfrm>
          <a:prstGeom prst="line">
            <a:avLst/>
          </a:prstGeom>
          <a:ln cap="rnd" w="6480">
            <a:solidFill>
              <a:srgbClr val="000000"/>
            </a:solidFill>
            <a:custDash>
              <a:ds d="4900000000" sp="3675000000"/>
            </a:custDash>
            <a:round/>
          </a:ln>
        </p:spPr>
      </p:sp>
      <p:sp>
        <p:nvSpPr>
          <p:cNvPr id="526" name="Line 13"/>
          <p:cNvSpPr/>
          <p:nvPr/>
        </p:nvSpPr>
        <p:spPr>
          <a:xfrm flipH="1">
            <a:off x="721080" y="8968680"/>
            <a:ext cx="2894400" cy="0"/>
          </a:xfrm>
          <a:prstGeom prst="line">
            <a:avLst/>
          </a:prstGeom>
          <a:ln cap="rnd" w="6480">
            <a:solidFill>
              <a:srgbClr val="000000"/>
            </a:solidFill>
            <a:custDash>
              <a:ds d="4900000000" sp="3675000000"/>
            </a:custDash>
            <a:round/>
          </a:ln>
        </p:spPr>
      </p:sp>
      <p:sp>
        <p:nvSpPr>
          <p:cNvPr id="527" name="Line 14"/>
          <p:cNvSpPr/>
          <p:nvPr/>
        </p:nvSpPr>
        <p:spPr>
          <a:xfrm flipH="1">
            <a:off x="721080" y="9264960"/>
            <a:ext cx="2900520" cy="0"/>
          </a:xfrm>
          <a:prstGeom prst="line">
            <a:avLst/>
          </a:prstGeom>
          <a:ln cap="rnd" w="6480">
            <a:solidFill>
              <a:srgbClr val="000000"/>
            </a:solidFill>
            <a:custDash>
              <a:ds d="4900000000" sp="3675000000"/>
            </a:custDash>
            <a:round/>
          </a:ln>
        </p:spPr>
      </p:sp>
      <p:sp>
        <p:nvSpPr>
          <p:cNvPr id="528" name="Line 15"/>
          <p:cNvSpPr/>
          <p:nvPr/>
        </p:nvSpPr>
        <p:spPr>
          <a:xfrm flipH="1">
            <a:off x="721080" y="9558360"/>
            <a:ext cx="2894400" cy="0"/>
          </a:xfrm>
          <a:prstGeom prst="line">
            <a:avLst/>
          </a:prstGeom>
          <a:ln cap="rnd" w="6480">
            <a:solidFill>
              <a:srgbClr val="000000"/>
            </a:solidFill>
            <a:custDash>
              <a:ds d="4900000000" sp="3675000000"/>
            </a:custDash>
            <a:round/>
          </a:ln>
        </p:spPr>
      </p:sp>
      <p:sp>
        <p:nvSpPr>
          <p:cNvPr id="529" name="Line 16"/>
          <p:cNvSpPr/>
          <p:nvPr/>
        </p:nvSpPr>
        <p:spPr>
          <a:xfrm flipH="1">
            <a:off x="721080" y="9863280"/>
            <a:ext cx="2900520" cy="0"/>
          </a:xfrm>
          <a:prstGeom prst="line">
            <a:avLst/>
          </a:prstGeom>
          <a:ln cap="rnd" w="6480">
            <a:solidFill>
              <a:srgbClr val="000000"/>
            </a:solidFill>
            <a:custDash>
              <a:ds d="4900000000" sp="3675000000"/>
            </a:custDash>
            <a:round/>
          </a:ln>
        </p:spPr>
      </p:sp>
      <p:sp>
        <p:nvSpPr>
          <p:cNvPr id="530" name="CustomShape 17"/>
          <p:cNvSpPr/>
          <p:nvPr/>
        </p:nvSpPr>
        <p:spPr>
          <a:xfrm>
            <a:off x="4076640" y="4869000"/>
            <a:ext cx="3401280" cy="2861280"/>
          </a:xfrm>
          <a:prstGeom prst="rect">
            <a:avLst/>
          </a:prstGeom>
          <a:noFill/>
          <a:ln cap="rnd" w="12600">
            <a:solidFill>
              <a:srgbClr val="000000"/>
            </a:solidFill>
            <a:custDash>
              <a:ds d="4900000000" sp="3675000000"/>
            </a:custDash>
            <a:round/>
          </a:ln>
        </p:spPr>
        <p:txBody>
          <a:bodyPr lIns="90000" rIns="90000" tIns="91440" bIns="91440"/>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a:p>
            <a:pPr algn="ctr">
              <a:lnSpc>
                <a:spcPct val="100000"/>
              </a:lnSpc>
            </a:pPr>
            <a:endParaRPr/>
          </a:p>
        </p:txBody>
      </p:sp>
      <p:sp>
        <p:nvSpPr>
          <p:cNvPr id="531" name="CustomShape 18"/>
          <p:cNvSpPr/>
          <p:nvPr/>
        </p:nvSpPr>
        <p:spPr>
          <a:xfrm flipV="1" rot="10800000">
            <a:off x="3965760" y="4194360"/>
            <a:ext cx="3806640" cy="478800"/>
          </a:xfrm>
          <a:prstGeom prst="rect">
            <a:avLst/>
          </a:prstGeom>
          <a:solidFill>
            <a:srgbClr val="f7a654"/>
          </a:solidFill>
          <a:ln w="9360">
            <a:noFill/>
          </a:ln>
        </p:spPr>
      </p:sp>
      <p:sp>
        <p:nvSpPr>
          <p:cNvPr id="532" name="CustomShape 19"/>
          <p:cNvSpPr/>
          <p:nvPr/>
        </p:nvSpPr>
        <p:spPr>
          <a:xfrm flipV="1" rot="10800000">
            <a:off x="4007520" y="3956400"/>
            <a:ext cx="3354120" cy="943200"/>
          </a:xfrm>
          <a:prstGeom prst="rect">
            <a:avLst/>
          </a:prstGeom>
          <a:noFill/>
          <a:ln>
            <a:noFill/>
          </a:ln>
        </p:spPr>
        <p:txBody>
          <a:bodyPr lIns="90000" rIns="90000" tIns="45000" bIns="45000" anchor="ctr"/>
          <a:p>
            <a:pPr algn="r">
              <a:lnSpc>
                <a:spcPct val="100000"/>
              </a:lnSpc>
            </a:pPr>
            <a:r>
              <a:rPr lang="fr-FR" sz="2800">
                <a:solidFill>
                  <a:srgbClr val="ffffff"/>
                </a:solidFill>
                <a:latin typeface="Futura Condensed"/>
              </a:rPr>
              <a:t>PLANS FOR MY DEBUG IT!</a:t>
            </a:r>
            <a:endParaRPr/>
          </a:p>
        </p:txBody>
      </p:sp>
      <p:sp>
        <p:nvSpPr>
          <p:cNvPr id="533" name="CustomShape 20"/>
          <p:cNvSpPr/>
          <p:nvPr/>
        </p:nvSpPr>
        <p:spPr>
          <a:xfrm flipV="1" rot="16200000">
            <a:off x="3845160" y="4311720"/>
            <a:ext cx="478800" cy="243360"/>
          </a:xfrm>
          <a:prstGeom prst="triangle">
            <a:avLst>
              <a:gd name="adj" fmla="val 51144"/>
            </a:avLst>
          </a:prstGeom>
          <a:solidFill>
            <a:srgbClr val="ffffff"/>
          </a:solidFill>
          <a:ln w="9360">
            <a:solidFill>
              <a:srgbClr val="ffffff"/>
            </a:solidFill>
            <a:round/>
          </a:ln>
        </p:spPr>
      </p:sp>
      <p:sp>
        <p:nvSpPr>
          <p:cNvPr id="534" name="Line 21"/>
          <p:cNvSpPr/>
          <p:nvPr/>
        </p:nvSpPr>
        <p:spPr>
          <a:xfrm>
            <a:off x="534960" y="4194000"/>
            <a:ext cx="2717640" cy="0"/>
          </a:xfrm>
          <a:prstGeom prst="line">
            <a:avLst/>
          </a:prstGeom>
          <a:ln w="9360">
            <a:solidFill>
              <a:srgbClr val="000000"/>
            </a:solidFill>
            <a:round/>
          </a:ln>
        </p:spPr>
      </p:sp>
      <p:sp>
        <p:nvSpPr>
          <p:cNvPr id="535" name="CustomShape 22"/>
          <p:cNvSpPr/>
          <p:nvPr/>
        </p:nvSpPr>
        <p:spPr>
          <a:xfrm>
            <a:off x="1952640" y="5828040"/>
            <a:ext cx="2019600" cy="360"/>
          </a:xfrm>
          <a:prstGeom prst="straightConnector1">
            <a:avLst/>
          </a:prstGeom>
          <a:noFill/>
          <a:ln cap="rnd" w="12600">
            <a:solidFill>
              <a:srgbClr val="000000"/>
            </a:solidFill>
            <a:custDash>
              <a:ds d="4900000000" sp="3675000000"/>
            </a:custDash>
            <a:round/>
            <a:tailEnd len="med" type="triangle" w="med"/>
          </a:ln>
        </p:spPr>
      </p:sp>
      <p:pic>
        <p:nvPicPr>
          <p:cNvPr id="536" name="Picture 27" descr=""/>
          <p:cNvPicPr/>
          <p:nvPr/>
        </p:nvPicPr>
        <p:blipFill>
          <a:blip r:embed="rId1"/>
          <a:stretch>
            <a:fillRect/>
          </a:stretch>
        </p:blipFill>
        <p:spPr>
          <a:xfrm>
            <a:off x="4076640" y="584280"/>
            <a:ext cx="3052800" cy="2810880"/>
          </a:xfrm>
          <a:prstGeom prst="rect">
            <a:avLst/>
          </a:prstGeom>
          <a:ln>
            <a:noFill/>
          </a:ln>
        </p:spPr>
      </p:pic>
      <p:sp>
        <p:nvSpPr>
          <p:cNvPr id="537" name="CustomShape 23"/>
          <p:cNvSpPr/>
          <p:nvPr/>
        </p:nvSpPr>
        <p:spPr>
          <a:xfrm>
            <a:off x="457920" y="647640"/>
            <a:ext cx="2815200" cy="1917720"/>
          </a:xfrm>
          <a:prstGeom prst="rect">
            <a:avLst/>
          </a:prstGeom>
          <a:noFill/>
          <a:ln>
            <a:noFill/>
          </a:ln>
        </p:spPr>
        <p:txBody>
          <a:bodyPr lIns="90000" rIns="90000" tIns="45000" bIns="45000"/>
          <a:p>
            <a:pPr>
              <a:lnSpc>
                <a:spcPct val="100000"/>
              </a:lnSpc>
            </a:pPr>
            <a:r>
              <a:rPr lang="fr-FR" sz="4000">
                <a:solidFill>
                  <a:srgbClr val="000000"/>
                </a:solidFill>
                <a:latin typeface="Futura Condensed"/>
              </a:rPr>
              <a:t>MY DEBUG IT!</a:t>
            </a:r>
            <a:endParaRPr/>
          </a:p>
        </p:txBody>
      </p:sp>
      <p:sp>
        <p:nvSpPr>
          <p:cNvPr id="538" name="CustomShape 24"/>
          <p:cNvSpPr/>
          <p:nvPr/>
        </p:nvSpPr>
        <p:spPr>
          <a:xfrm>
            <a:off x="2571120" y="449280"/>
            <a:ext cx="650520" cy="360"/>
          </a:xfrm>
          <a:prstGeom prst="straightConnector1">
            <a:avLst/>
          </a:prstGeom>
          <a:noFill/>
          <a:ln cap="rnd" w="12600">
            <a:solidFill>
              <a:srgbClr val="000000"/>
            </a:solidFill>
            <a:custDash>
              <a:ds d="4900000000" sp="3675000000"/>
            </a:custDash>
            <a:round/>
          </a:ln>
        </p:spPr>
      </p:sp>
      <p:sp>
        <p:nvSpPr>
          <p:cNvPr id="539" name="CustomShape 25"/>
          <p:cNvSpPr/>
          <p:nvPr/>
        </p:nvSpPr>
        <p:spPr>
          <a:xfrm flipH="1">
            <a:off x="3220200" y="443520"/>
            <a:ext cx="360" cy="1335240"/>
          </a:xfrm>
          <a:prstGeom prst="straightConnector1">
            <a:avLst/>
          </a:prstGeom>
          <a:noFill/>
          <a:ln cap="rnd" w="12600">
            <a:solidFill>
              <a:srgbClr val="000000"/>
            </a:solidFill>
            <a:custDash>
              <a:ds d="4900000000" sp="3675000000"/>
            </a:custDash>
            <a:round/>
          </a:ln>
        </p:spPr>
      </p:sp>
      <p:sp>
        <p:nvSpPr>
          <p:cNvPr id="540" name="CustomShape 26"/>
          <p:cNvSpPr/>
          <p:nvPr/>
        </p:nvSpPr>
        <p:spPr>
          <a:xfrm>
            <a:off x="2576160" y="444240"/>
            <a:ext cx="360" cy="311040"/>
          </a:xfrm>
          <a:prstGeom prst="straightConnector1">
            <a:avLst/>
          </a:prstGeom>
          <a:noFill/>
          <a:ln cap="rnd" w="12600">
            <a:solidFill>
              <a:srgbClr val="000000"/>
            </a:solidFill>
            <a:custDash>
              <a:ds d="4900000000" sp="3675000000"/>
            </a:custDash>
            <a:round/>
          </a:ln>
        </p:spPr>
      </p:sp>
      <p:sp>
        <p:nvSpPr>
          <p:cNvPr id="541" name="CustomShape 27"/>
          <p:cNvSpPr/>
          <p:nvPr/>
        </p:nvSpPr>
        <p:spPr>
          <a:xfrm>
            <a:off x="2782440" y="1766160"/>
            <a:ext cx="439200" cy="360"/>
          </a:xfrm>
          <a:prstGeom prst="straightConnector1">
            <a:avLst/>
          </a:prstGeom>
          <a:noFill/>
          <a:ln cap="rnd" w="12600">
            <a:solidFill>
              <a:srgbClr val="000000"/>
            </a:solidFill>
            <a:custDash>
              <a:ds d="4900000000" sp="3675000000"/>
            </a:custDash>
            <a:round/>
            <a:headEnd len="med" type="triangle" w="med"/>
          </a:ln>
        </p:spPr>
      </p:sp>
    </p:spTree>
  </p:cSld>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03" name="CustomShape 1"/>
          <p:cNvSpPr/>
          <p:nvPr/>
        </p:nvSpPr>
        <p:spPr>
          <a:xfrm>
            <a:off x="474120" y="2145240"/>
            <a:ext cx="2873520" cy="942120"/>
          </a:xfrm>
          <a:prstGeom prst="rect">
            <a:avLst/>
          </a:prstGeom>
          <a:noFill/>
          <a:ln>
            <a:noFill/>
          </a:ln>
        </p:spPr>
        <p:txBody>
          <a:bodyPr lIns="90000" rIns="90000" tIns="45000" bIns="45000" anchor="ctr"/>
          <a:p>
            <a:pPr>
              <a:lnSpc>
                <a:spcPct val="100000"/>
              </a:lnSpc>
            </a:pPr>
            <a:r>
              <a:rPr lang="fr-FR" sz="2800">
                <a:solidFill>
                  <a:srgbClr val="ffffff"/>
                </a:solidFill>
                <a:latin typeface="Futura Condensed"/>
              </a:rPr>
              <a:t>THE “BIG IDEA”</a:t>
            </a:r>
            <a:endParaRPr/>
          </a:p>
        </p:txBody>
      </p:sp>
      <p:sp>
        <p:nvSpPr>
          <p:cNvPr id="104" name="CustomShape 2"/>
          <p:cNvSpPr/>
          <p:nvPr/>
        </p:nvSpPr>
        <p:spPr>
          <a:xfrm>
            <a:off x="457200" y="464040"/>
            <a:ext cx="2815200" cy="2512800"/>
          </a:xfrm>
          <a:prstGeom prst="rect">
            <a:avLst/>
          </a:prstGeom>
          <a:noFill/>
          <a:ln>
            <a:noFill/>
          </a:ln>
        </p:spPr>
        <p:txBody>
          <a:bodyPr lIns="90000" rIns="90000" tIns="45000" bIns="45000"/>
          <a:p>
            <a:pPr>
              <a:lnSpc>
                <a:spcPct val="100000"/>
              </a:lnSpc>
            </a:pPr>
            <a:r>
              <a:rPr lang="fr-FR" sz="5300">
                <a:solidFill>
                  <a:srgbClr val="000000"/>
                </a:solidFill>
                <a:latin typeface="Futura Condensed"/>
              </a:rPr>
              <a:t>UNIT 5</a:t>
            </a:r>
            <a:endParaRPr/>
          </a:p>
          <a:p>
            <a:pPr>
              <a:lnSpc>
                <a:spcPct val="100000"/>
              </a:lnSpc>
            </a:pPr>
            <a:r>
              <a:rPr lang="fr-FR" sz="5300">
                <a:solidFill>
                  <a:srgbClr val="000000"/>
                </a:solidFill>
                <a:latin typeface="Futura Condensed"/>
              </a:rPr>
              <a:t>OVERVIEW</a:t>
            </a:r>
            <a:endParaRPr/>
          </a:p>
        </p:txBody>
      </p:sp>
      <p:sp>
        <p:nvSpPr>
          <p:cNvPr id="105" name="CustomShape 3"/>
          <p:cNvSpPr/>
          <p:nvPr/>
        </p:nvSpPr>
        <p:spPr>
          <a:xfrm>
            <a:off x="454680" y="7486920"/>
            <a:ext cx="3306600" cy="303120"/>
          </a:xfrm>
          <a:prstGeom prst="rect">
            <a:avLst/>
          </a:prstGeom>
          <a:noFill/>
          <a:ln>
            <a:noFill/>
          </a:ln>
        </p:spPr>
        <p:txBody>
          <a:bodyPr lIns="90000" rIns="90000" tIns="45000" bIns="45000"/>
          <a:p>
            <a:pPr>
              <a:lnSpc>
                <a:spcPct val="100000"/>
              </a:lnSpc>
            </a:pPr>
            <a:r>
              <a:rPr lang="fr-FR" sz="1400">
                <a:solidFill>
                  <a:srgbClr val="000000"/>
                </a:solidFill>
                <a:latin typeface="Futura Condensed"/>
              </a:rPr>
              <a:t>LEARNING OBJECTIVES</a:t>
            </a:r>
            <a:endParaRPr/>
          </a:p>
        </p:txBody>
      </p:sp>
      <p:sp>
        <p:nvSpPr>
          <p:cNvPr id="106" name="CustomShape 4"/>
          <p:cNvSpPr/>
          <p:nvPr/>
        </p:nvSpPr>
        <p:spPr>
          <a:xfrm>
            <a:off x="454680" y="7786800"/>
            <a:ext cx="3230640" cy="2432880"/>
          </a:xfrm>
          <a:prstGeom prst="rect">
            <a:avLst/>
          </a:prstGeom>
          <a:noFill/>
          <a:ln w="6480">
            <a:noFill/>
          </a:ln>
        </p:spPr>
        <p:txBody>
          <a:bodyPr lIns="90000" rIns="90000" tIns="45000" bIns="45000"/>
          <a:p>
            <a:pPr>
              <a:lnSpc>
                <a:spcPct val="100000"/>
              </a:lnSpc>
            </a:pPr>
            <a:r>
              <a:rPr lang="fr-FR" sz="1100">
                <a:solidFill>
                  <a:srgbClr val="000000"/>
                </a:solidFill>
                <a:latin typeface="Futura Condensed"/>
              </a:rPr>
              <a:t>Learners will:</a:t>
            </a:r>
            <a:endParaRPr/>
          </a:p>
          <a:p>
            <a:pPr>
              <a:lnSpc>
                <a:spcPct val="100000"/>
              </a:lnSpc>
              <a:buFont typeface="Lucida Grande"/>
              <a:buChar char="+"/>
            </a:pPr>
            <a:r>
              <a:rPr lang="fr-FR" sz="1100">
                <a:solidFill>
                  <a:srgbClr val="000000"/>
                </a:solidFill>
                <a:latin typeface="Futura Condensed"/>
              </a:rPr>
              <a:t>reflect on past experiences to self-assess current learning goals and needs</a:t>
            </a:r>
            <a:endParaRPr/>
          </a:p>
          <a:p>
            <a:pPr>
              <a:lnSpc>
                <a:spcPct val="100000"/>
              </a:lnSpc>
              <a:buFont typeface="Lucida Grande"/>
              <a:buChar char="+"/>
            </a:pPr>
            <a:r>
              <a:rPr lang="fr-FR" sz="1100">
                <a:solidFill>
                  <a:srgbClr val="000000"/>
                </a:solidFill>
                <a:latin typeface="Futura Condensed"/>
              </a:rPr>
              <a:t>create a self-remix by extending a previously started project</a:t>
            </a:r>
            <a:endParaRPr/>
          </a:p>
          <a:p>
            <a:pPr>
              <a:lnSpc>
                <a:spcPct val="100000"/>
              </a:lnSpc>
              <a:buFont typeface="Lucida Grande"/>
              <a:buChar char="+"/>
            </a:pPr>
            <a:r>
              <a:rPr lang="fr-FR" sz="1100">
                <a:solidFill>
                  <a:srgbClr val="000000"/>
                </a:solidFill>
                <a:latin typeface="Futura Condensed"/>
              </a:rPr>
              <a:t>be introduced to various hardware extensions that connect Scratch to the physical world</a:t>
            </a:r>
            <a:endParaRPr/>
          </a:p>
          <a:p>
            <a:pPr>
              <a:lnSpc>
                <a:spcPct val="100000"/>
              </a:lnSpc>
              <a:buFont typeface="Lucida Grande"/>
              <a:buChar char="+"/>
            </a:pPr>
            <a:r>
              <a:rPr lang="fr-FR" sz="1100">
                <a:solidFill>
                  <a:srgbClr val="000000"/>
                </a:solidFill>
                <a:latin typeface="Futura Condensed"/>
              </a:rPr>
              <a:t>gain more fluency in computational concepts and practices by exploring the newest Scratch features (video sensing, cloning)</a:t>
            </a:r>
            <a:endParaRPr/>
          </a:p>
          <a:p>
            <a:pPr>
              <a:lnSpc>
                <a:spcPct val="100000"/>
              </a:lnSpc>
              <a:buFont typeface="Lucida Grande"/>
              <a:buChar char="+"/>
            </a:pPr>
            <a:r>
              <a:rPr lang="fr-FR" sz="1100">
                <a:solidFill>
                  <a:srgbClr val="000000"/>
                </a:solidFill>
                <a:latin typeface="Futura Condensed"/>
              </a:rPr>
              <a:t>experiment with designing learning experiences for others</a:t>
            </a:r>
            <a:endParaRPr/>
          </a:p>
        </p:txBody>
      </p:sp>
      <p:sp>
        <p:nvSpPr>
          <p:cNvPr id="107" name="Line 5"/>
          <p:cNvSpPr/>
          <p:nvPr/>
        </p:nvSpPr>
        <p:spPr>
          <a:xfrm>
            <a:off x="553320" y="7788240"/>
            <a:ext cx="3110400" cy="0"/>
          </a:xfrm>
          <a:prstGeom prst="line">
            <a:avLst/>
          </a:prstGeom>
          <a:ln w="9360">
            <a:solidFill>
              <a:srgbClr val="000000"/>
            </a:solidFill>
            <a:round/>
          </a:ln>
        </p:spPr>
      </p:sp>
      <p:sp>
        <p:nvSpPr>
          <p:cNvPr id="108" name="CustomShape 6"/>
          <p:cNvSpPr/>
          <p:nvPr/>
        </p:nvSpPr>
        <p:spPr>
          <a:xfrm>
            <a:off x="4125600" y="8681400"/>
            <a:ext cx="3116520" cy="1763280"/>
          </a:xfrm>
          <a:prstGeom prst="rect">
            <a:avLst/>
          </a:prstGeom>
          <a:noFill/>
          <a:ln w="6480">
            <a:noFill/>
          </a:ln>
        </p:spPr>
        <p:txBody>
          <a:bodyPr lIns="90000" rIns="90000" tIns="45000" bIns="45000"/>
          <a:p>
            <a:pPr>
              <a:lnSpc>
                <a:spcPct val="100000"/>
              </a:lnSpc>
              <a:buFont typeface="Lucida Grande"/>
              <a:buChar char="+"/>
            </a:pPr>
            <a:r>
              <a:rPr lang="fr-FR" sz="1100">
                <a:solidFill>
                  <a:srgbClr val="000000"/>
                </a:solidFill>
                <a:latin typeface="Futura Condensed"/>
              </a:rPr>
              <a:t>Not finding what you’re looking for? Feel free to remix, reuse, and reimagine any of the activities in this guide to make it work best for you and your learners.</a:t>
            </a:r>
            <a:endParaRPr/>
          </a:p>
          <a:p>
            <a:pPr>
              <a:lnSpc>
                <a:spcPct val="100000"/>
              </a:lnSpc>
              <a:buFont typeface="Lucida Grande"/>
              <a:buChar char="+"/>
            </a:pPr>
            <a:r>
              <a:rPr lang="fr-FR" sz="1100">
                <a:solidFill>
                  <a:srgbClr val="000000"/>
                </a:solidFill>
                <a:latin typeface="Futura Condensed"/>
              </a:rPr>
              <a:t>Search for lesson plans, activities, and resources designed for a specific curricular area on the ScratchEd website: </a:t>
            </a:r>
            <a:endParaRPr/>
          </a:p>
          <a:p>
            <a:pPr>
              <a:lnSpc>
                <a:spcPct val="100000"/>
              </a:lnSpc>
              <a:buFont typeface="Lucida Grande"/>
              <a:buChar char="+"/>
            </a:pPr>
            <a:r>
              <a:rPr lang="fr-FR" sz="1100">
                <a:solidFill>
                  <a:srgbClr val="000000"/>
                </a:solidFill>
                <a:latin typeface="Futura Condensed"/>
              </a:rPr>
              <a:t>http://scratched.gse.harvard.edu</a:t>
            </a:r>
            <a:endParaRPr/>
          </a:p>
        </p:txBody>
      </p:sp>
      <p:sp>
        <p:nvSpPr>
          <p:cNvPr id="109" name="CustomShape 7"/>
          <p:cNvSpPr/>
          <p:nvPr/>
        </p:nvSpPr>
        <p:spPr>
          <a:xfrm>
            <a:off x="4125600" y="8377200"/>
            <a:ext cx="3306600" cy="303120"/>
          </a:xfrm>
          <a:prstGeom prst="rect">
            <a:avLst/>
          </a:prstGeom>
          <a:noFill/>
          <a:ln>
            <a:noFill/>
          </a:ln>
        </p:spPr>
        <p:txBody>
          <a:bodyPr lIns="90000" rIns="90000" tIns="45000" bIns="45000"/>
          <a:p>
            <a:pPr>
              <a:lnSpc>
                <a:spcPct val="100000"/>
              </a:lnSpc>
            </a:pPr>
            <a:r>
              <a:rPr lang="fr-FR" sz="1400">
                <a:solidFill>
                  <a:srgbClr val="000000"/>
                </a:solidFill>
                <a:latin typeface="Futura Condensed"/>
              </a:rPr>
              <a:t>NOTES</a:t>
            </a:r>
            <a:endParaRPr/>
          </a:p>
        </p:txBody>
      </p:sp>
      <p:sp>
        <p:nvSpPr>
          <p:cNvPr id="110" name="Line 8"/>
          <p:cNvSpPr/>
          <p:nvPr/>
        </p:nvSpPr>
        <p:spPr>
          <a:xfrm>
            <a:off x="4201560" y="8679240"/>
            <a:ext cx="3110400" cy="0"/>
          </a:xfrm>
          <a:prstGeom prst="line">
            <a:avLst/>
          </a:prstGeom>
          <a:ln w="9360">
            <a:solidFill>
              <a:srgbClr val="000000"/>
            </a:solidFill>
            <a:round/>
          </a:ln>
        </p:spPr>
      </p:sp>
      <p:sp>
        <p:nvSpPr>
          <p:cNvPr id="111" name="CustomShape 9"/>
          <p:cNvSpPr/>
          <p:nvPr/>
        </p:nvSpPr>
        <p:spPr>
          <a:xfrm>
            <a:off x="4125600" y="7791480"/>
            <a:ext cx="3116520" cy="500040"/>
          </a:xfrm>
          <a:prstGeom prst="rect">
            <a:avLst/>
          </a:prstGeom>
          <a:noFill/>
          <a:ln w="6480">
            <a:noFill/>
          </a:ln>
        </p:spPr>
        <p:txBody>
          <a:bodyPr lIns="90000" rIns="90000" tIns="45000" bIns="45000"/>
          <a:p>
            <a:pPr>
              <a:lnSpc>
                <a:spcPct val="100000"/>
              </a:lnSpc>
              <a:buFont typeface="Lucida Grande"/>
              <a:buChar char="+"/>
            </a:pPr>
            <a:r>
              <a:rPr lang="fr-FR" sz="1100">
                <a:solidFill>
                  <a:srgbClr val="000000"/>
                </a:solidFill>
                <a:latin typeface="Futura Condensed"/>
              </a:rPr>
              <a:t>video sensing</a:t>
            </a:r>
            <a:endParaRPr/>
          </a:p>
          <a:p>
            <a:pPr>
              <a:lnSpc>
                <a:spcPct val="100000"/>
              </a:lnSpc>
              <a:buFont typeface="Lucida Grande"/>
              <a:buChar char="+"/>
            </a:pPr>
            <a:r>
              <a:rPr lang="fr-FR" sz="1100">
                <a:solidFill>
                  <a:srgbClr val="000000"/>
                </a:solidFill>
                <a:latin typeface="Futura Condensed"/>
              </a:rPr>
              <a:t>cloning</a:t>
            </a:r>
            <a:r>
              <a:rPr lang="fr-FR" sz="1100">
                <a:solidFill>
                  <a:srgbClr val="000000"/>
                </a:solidFill>
                <a:latin typeface="Futura Condensed"/>
              </a:rPr>
              <a:t>	</a:t>
            </a:r>
            <a:endParaRPr/>
          </a:p>
          <a:p>
            <a:pPr>
              <a:lnSpc>
                <a:spcPct val="100000"/>
              </a:lnSpc>
              <a:buFont typeface="Lucida Grande"/>
              <a:buChar char="+"/>
            </a:pPr>
            <a:r>
              <a:rPr lang="fr-FR" sz="1100">
                <a:solidFill>
                  <a:srgbClr val="000000"/>
                </a:solidFill>
                <a:latin typeface="Futura Condensed"/>
              </a:rPr>
              <a:t>peer interviews</a:t>
            </a:r>
            <a:endParaRPr/>
          </a:p>
          <a:p>
            <a:pPr>
              <a:lnSpc>
                <a:spcPct val="100000"/>
              </a:lnSpc>
              <a:buFont typeface="Lucida Grande"/>
              <a:buChar char="+"/>
            </a:pPr>
            <a:r>
              <a:rPr lang="fr-FR" sz="1100">
                <a:solidFill>
                  <a:srgbClr val="000000"/>
                </a:solidFill>
                <a:latin typeface="Futura Condensed"/>
              </a:rPr>
              <a:t>hardware </a:t>
            </a:r>
            <a:endParaRPr/>
          </a:p>
          <a:p>
            <a:pPr>
              <a:lnSpc>
                <a:spcPct val="100000"/>
              </a:lnSpc>
              <a:buFont typeface="Lucida Grande"/>
              <a:buChar char="+"/>
            </a:pPr>
            <a:r>
              <a:rPr lang="fr-FR" sz="1100">
                <a:solidFill>
                  <a:srgbClr val="000000"/>
                </a:solidFill>
                <a:latin typeface="Futura Condensed"/>
              </a:rPr>
              <a:t>extensions</a:t>
            </a:r>
            <a:endParaRPr/>
          </a:p>
        </p:txBody>
      </p:sp>
      <p:sp>
        <p:nvSpPr>
          <p:cNvPr id="112" name="CustomShape 10"/>
          <p:cNvSpPr/>
          <p:nvPr/>
        </p:nvSpPr>
        <p:spPr>
          <a:xfrm>
            <a:off x="4125600" y="7486920"/>
            <a:ext cx="3306600" cy="515520"/>
          </a:xfrm>
          <a:prstGeom prst="rect">
            <a:avLst/>
          </a:prstGeom>
          <a:noFill/>
          <a:ln>
            <a:noFill/>
          </a:ln>
        </p:spPr>
        <p:txBody>
          <a:bodyPr lIns="90000" rIns="90000" tIns="45000" bIns="45000"/>
          <a:p>
            <a:pPr>
              <a:lnSpc>
                <a:spcPct val="100000"/>
              </a:lnSpc>
            </a:pPr>
            <a:r>
              <a:rPr lang="fr-FR" sz="1400">
                <a:solidFill>
                  <a:srgbClr val="000000"/>
                </a:solidFill>
                <a:latin typeface="Futura Condensed"/>
              </a:rPr>
              <a:t>KEY WORDS, CONCEPTS, &amp; PRACTICES</a:t>
            </a:r>
            <a:endParaRPr/>
          </a:p>
        </p:txBody>
      </p:sp>
      <p:sp>
        <p:nvSpPr>
          <p:cNvPr id="113" name="Line 11"/>
          <p:cNvSpPr/>
          <p:nvPr/>
        </p:nvSpPr>
        <p:spPr>
          <a:xfrm>
            <a:off x="4201560" y="7788240"/>
            <a:ext cx="3108600" cy="0"/>
          </a:xfrm>
          <a:prstGeom prst="line">
            <a:avLst/>
          </a:prstGeom>
          <a:ln w="9360">
            <a:solidFill>
              <a:srgbClr val="000000"/>
            </a:solidFill>
            <a:round/>
          </a:ln>
        </p:spPr>
      </p:sp>
      <p:sp>
        <p:nvSpPr>
          <p:cNvPr id="114" name="CustomShape 12"/>
          <p:cNvSpPr/>
          <p:nvPr/>
        </p:nvSpPr>
        <p:spPr>
          <a:xfrm flipH="1">
            <a:off x="175680" y="2282400"/>
            <a:ext cx="7595280" cy="478800"/>
          </a:xfrm>
          <a:prstGeom prst="rect">
            <a:avLst/>
          </a:prstGeom>
          <a:solidFill>
            <a:srgbClr val="f7a654"/>
          </a:solidFill>
          <a:ln w="9360">
            <a:noFill/>
          </a:ln>
        </p:spPr>
      </p:sp>
      <p:sp>
        <p:nvSpPr>
          <p:cNvPr id="115" name="CustomShape 13"/>
          <p:cNvSpPr/>
          <p:nvPr/>
        </p:nvSpPr>
        <p:spPr>
          <a:xfrm flipH="1">
            <a:off x="451440" y="2102040"/>
            <a:ext cx="2110320" cy="821520"/>
          </a:xfrm>
          <a:prstGeom prst="rect">
            <a:avLst/>
          </a:prstGeom>
          <a:noFill/>
          <a:ln>
            <a:noFill/>
          </a:ln>
        </p:spPr>
        <p:txBody>
          <a:bodyPr lIns="90000" rIns="90000" tIns="45000" bIns="45000" anchor="ctr"/>
          <a:p>
            <a:pPr>
              <a:lnSpc>
                <a:spcPct val="100000"/>
              </a:lnSpc>
            </a:pPr>
            <a:r>
              <a:rPr lang="fr-FR" sz="2400">
                <a:solidFill>
                  <a:srgbClr val="ffffff"/>
                </a:solidFill>
                <a:latin typeface="Futura Condensed"/>
              </a:rPr>
              <a:t>THE “BIG IDEA”</a:t>
            </a:r>
            <a:endParaRPr/>
          </a:p>
        </p:txBody>
      </p:sp>
      <p:sp>
        <p:nvSpPr>
          <p:cNvPr id="116" name="CustomShape 14"/>
          <p:cNvSpPr/>
          <p:nvPr/>
        </p:nvSpPr>
        <p:spPr>
          <a:xfrm>
            <a:off x="142560" y="9519840"/>
            <a:ext cx="1812960" cy="534960"/>
          </a:xfrm>
          <a:prstGeom prst="rect">
            <a:avLst/>
          </a:prstGeom>
          <a:noFill/>
          <a:ln>
            <a:noFill/>
          </a:ln>
        </p:spPr>
        <p:txBody>
          <a:bodyPr lIns="90000" rIns="90000" tIns="45000" bIns="45000" anchor="ctr"/>
          <a:p>
            <a:pPr>
              <a:lnSpc>
                <a:spcPct val="100000"/>
              </a:lnSpc>
            </a:pPr>
            <a:r>
              <a:rPr lang="fr-FR" sz="1200">
                <a:solidFill>
                  <a:srgbClr val="8b8b8b"/>
                </a:solidFill>
                <a:latin typeface="Futura Condensed"/>
              </a:rPr>
              <a:t>90</a:t>
            </a:r>
            <a:endParaRPr/>
          </a:p>
        </p:txBody>
      </p:sp>
      <p:sp>
        <p:nvSpPr>
          <p:cNvPr id="117" name="CustomShape 15"/>
          <p:cNvSpPr/>
          <p:nvPr/>
        </p:nvSpPr>
        <p:spPr>
          <a:xfrm>
            <a:off x="454680" y="3177720"/>
            <a:ext cx="3129480" cy="6029280"/>
          </a:xfrm>
          <a:prstGeom prst="rect">
            <a:avLst/>
          </a:prstGeom>
          <a:noFill/>
          <a:ln w="6480">
            <a:noFill/>
          </a:ln>
        </p:spPr>
        <p:txBody>
          <a:bodyPr lIns="90000" rIns="90000" tIns="45000" bIns="45000"/>
          <a:p>
            <a:pPr algn="just">
              <a:lnSpc>
                <a:spcPct val="100000"/>
              </a:lnSpc>
            </a:pPr>
            <a:r>
              <a:rPr lang="fr-FR" sz="1300">
                <a:solidFill>
                  <a:srgbClr val="000000"/>
                </a:solidFill>
                <a:latin typeface="Futura Condensed"/>
              </a:rPr>
              <a:t>After the release of the previous version of the guide, a common piece of feedback that we received from teachers was that they (and the learners they support) wanted more “catch-up” time, time to linger, revisit, and extend the ideas and projects they had created in previous units. In response, we added this “Diving Deeper” unit. </a:t>
            </a:r>
            <a:endParaRPr/>
          </a:p>
          <a:p>
            <a:pPr algn="just">
              <a:lnSpc>
                <a:spcPct val="100000"/>
              </a:lnSpc>
            </a:pPr>
            <a:endParaRPr/>
          </a:p>
          <a:p>
            <a:pPr algn="just">
              <a:lnSpc>
                <a:spcPct val="100000"/>
              </a:lnSpc>
            </a:pPr>
            <a:r>
              <a:rPr lang="fr-FR" sz="1300">
                <a:solidFill>
                  <a:srgbClr val="000000"/>
                </a:solidFill>
                <a:latin typeface="Futura Condensed"/>
              </a:rPr>
              <a:t>Whether pushing ahead with advanced concepts and practices or revisiting previous experiences, this is an opportunity for learners to engage in a moment of contemplation and reflection. What isn’t as clear as it could be? What do they still want to know about Scratch? How might others help them – and how might they help others?</a:t>
            </a:r>
            <a:endParaRPr/>
          </a:p>
          <a:p>
            <a:pPr algn="just">
              <a:lnSpc>
                <a:spcPct val="100000"/>
              </a:lnSpc>
            </a:pPr>
            <a:endParaRPr/>
          </a:p>
          <a:p>
            <a:pPr algn="just">
              <a:lnSpc>
                <a:spcPct val="100000"/>
              </a:lnSpc>
            </a:pPr>
            <a:r>
              <a:rPr lang="fr-FR" sz="1300">
                <a:solidFill>
                  <a:srgbClr val="000000"/>
                </a:solidFill>
                <a:latin typeface="Futura Condensed"/>
              </a:rPr>
              <a:t>This is also an opportunity for you, as educator, to engage in similar acts of contemplation and reflection. What has surprised you? What has made you uncomfortable? What would you want to do differently next time? Why?</a:t>
            </a:r>
            <a:endParaRPr/>
          </a:p>
        </p:txBody>
      </p:sp>
      <p:pic>
        <p:nvPicPr>
          <p:cNvPr id="118" name="Picture 3" descr=""/>
          <p:cNvPicPr/>
          <p:nvPr/>
        </p:nvPicPr>
        <p:blipFill>
          <a:blip r:embed="rId1"/>
          <a:stretch>
            <a:fillRect/>
          </a:stretch>
        </p:blipFill>
        <p:spPr>
          <a:xfrm>
            <a:off x="3992760" y="3259800"/>
            <a:ext cx="3778920" cy="3528720"/>
          </a:xfrm>
          <a:prstGeom prst="rect">
            <a:avLst/>
          </a:prstGeom>
          <a:ln>
            <a:noFill/>
          </a:ln>
        </p:spPr>
      </p:pic>
    </p:spTree>
  </p:cSld>
</p:sld>
</file>

<file path=ppt/slides/slide20.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542" name="CustomShape 1"/>
          <p:cNvSpPr/>
          <p:nvPr/>
        </p:nvSpPr>
        <p:spPr>
          <a:xfrm>
            <a:off x="142560" y="9519840"/>
            <a:ext cx="1812960" cy="534960"/>
          </a:xfrm>
          <a:prstGeom prst="rect">
            <a:avLst/>
          </a:prstGeom>
          <a:noFill/>
          <a:ln>
            <a:noFill/>
          </a:ln>
        </p:spPr>
        <p:txBody>
          <a:bodyPr lIns="90000" rIns="90000" tIns="45000" bIns="45000" anchor="ctr"/>
          <a:p>
            <a:pPr>
              <a:lnSpc>
                <a:spcPct val="100000"/>
              </a:lnSpc>
            </a:pPr>
            <a:r>
              <a:rPr lang="fr-FR" sz="1200">
                <a:solidFill>
                  <a:srgbClr val="8b8b8b"/>
                </a:solidFill>
                <a:latin typeface="Futura Condensed"/>
              </a:rPr>
              <a:t>108</a:t>
            </a:r>
            <a:endParaRPr/>
          </a:p>
        </p:txBody>
      </p:sp>
    </p:spTree>
  </p:cSld>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19" name="CustomShape 1"/>
          <p:cNvSpPr/>
          <p:nvPr/>
        </p:nvSpPr>
        <p:spPr>
          <a:xfrm>
            <a:off x="4060800" y="1621800"/>
            <a:ext cx="3273120" cy="3374640"/>
          </a:xfrm>
          <a:prstGeom prst="rect">
            <a:avLst/>
          </a:prstGeom>
          <a:noFill/>
          <a:ln w="6480">
            <a:noFill/>
          </a:ln>
        </p:spPr>
        <p:txBody>
          <a:bodyPr lIns="90000" rIns="90000" tIns="45000" bIns="45000"/>
          <a:p>
            <a:pPr algn="just">
              <a:lnSpc>
                <a:spcPct val="100000"/>
              </a:lnSpc>
            </a:pPr>
            <a:r>
              <a:rPr lang="fr-FR" sz="1200">
                <a:solidFill>
                  <a:srgbClr val="000000"/>
                </a:solidFill>
                <a:latin typeface="Futura Condensed"/>
              </a:rPr>
              <a:t>Rather than focusing on a particular theme or genre like the three previous units, this unit is intended to create a space for reviewing and reflecting on prior work. This unit’s activities are especially flexible, diving deeper into creative computing by revisiting challenges, extending skills, or refining practices.</a:t>
            </a:r>
            <a:endParaRPr/>
          </a:p>
          <a:p>
            <a:pPr algn="just">
              <a:lnSpc>
                <a:spcPct val="100000"/>
              </a:lnSpc>
            </a:pPr>
            <a:endParaRPr/>
          </a:p>
          <a:p>
            <a:pPr algn="just">
              <a:lnSpc>
                <a:spcPct val="100000"/>
              </a:lnSpc>
            </a:pPr>
            <a:r>
              <a:rPr lang="fr-FR" sz="1200">
                <a:solidFill>
                  <a:srgbClr val="000000"/>
                </a:solidFill>
                <a:latin typeface="Futura Condensed"/>
              </a:rPr>
              <a:t>Begin by inviting students to review their past work and engage in self-assessment of their learning goals in the Know Want Learn activity.</a:t>
            </a:r>
            <a:endParaRPr/>
          </a:p>
          <a:p>
            <a:pPr algn="just">
              <a:lnSpc>
                <a:spcPct val="100000"/>
              </a:lnSpc>
            </a:pPr>
            <a:endParaRPr/>
          </a:p>
          <a:p>
            <a:pPr algn="just">
              <a:lnSpc>
                <a:spcPct val="100000"/>
              </a:lnSpc>
            </a:pPr>
            <a:r>
              <a:rPr lang="fr-FR" sz="1200">
                <a:solidFill>
                  <a:srgbClr val="000000"/>
                </a:solidFill>
                <a:latin typeface="Futura Condensed"/>
              </a:rPr>
              <a:t>Then, encourage students to dive deeper into Scratch by choosing which follow-up activities to pursue.</a:t>
            </a:r>
            <a:endParaRPr/>
          </a:p>
        </p:txBody>
      </p:sp>
      <p:sp>
        <p:nvSpPr>
          <p:cNvPr id="120" name="CustomShape 2"/>
          <p:cNvSpPr/>
          <p:nvPr/>
        </p:nvSpPr>
        <p:spPr>
          <a:xfrm>
            <a:off x="535320" y="7905600"/>
            <a:ext cx="927000" cy="1459800"/>
          </a:xfrm>
          <a:prstGeom prst="rect">
            <a:avLst/>
          </a:prstGeom>
          <a:noFill/>
          <a:ln>
            <a:noFill/>
          </a:ln>
        </p:spPr>
        <p:txBody>
          <a:bodyPr lIns="90000" rIns="90000" tIns="45000" bIns="45000"/>
          <a:p>
            <a:pPr algn="ctr">
              <a:lnSpc>
                <a:spcPct val="100000"/>
              </a:lnSpc>
            </a:pPr>
            <a:r>
              <a:rPr lang="fr-FR" sz="1000">
                <a:solidFill>
                  <a:srgbClr val="000000"/>
                </a:solidFill>
                <a:latin typeface="Futura Condensed"/>
              </a:rPr>
              <a:t>What do you know?</a:t>
            </a:r>
            <a:endParaRPr/>
          </a:p>
          <a:p>
            <a:pPr algn="ctr">
              <a:lnSpc>
                <a:spcPct val="100000"/>
              </a:lnSpc>
            </a:pPr>
            <a:r>
              <a:rPr lang="fr-FR" sz="1000">
                <a:solidFill>
                  <a:srgbClr val="000000"/>
                </a:solidFill>
                <a:latin typeface="Futura Condensed"/>
              </a:rPr>
              <a:t> </a:t>
            </a:r>
            <a:r>
              <a:rPr lang="fr-FR" sz="1000">
                <a:solidFill>
                  <a:srgbClr val="000000"/>
                </a:solidFill>
                <a:latin typeface="Futura Condensed"/>
              </a:rPr>
              <a:t>What do you </a:t>
            </a:r>
            <a:endParaRPr/>
          </a:p>
          <a:p>
            <a:pPr algn="ctr">
              <a:lnSpc>
                <a:spcPct val="100000"/>
              </a:lnSpc>
            </a:pPr>
            <a:r>
              <a:rPr lang="fr-FR" sz="1000">
                <a:solidFill>
                  <a:srgbClr val="000000"/>
                </a:solidFill>
                <a:latin typeface="Futura Condensed"/>
              </a:rPr>
              <a:t>want to know? What have you learned?</a:t>
            </a:r>
            <a:endParaRPr/>
          </a:p>
        </p:txBody>
      </p:sp>
      <p:sp>
        <p:nvSpPr>
          <p:cNvPr id="121" name="CustomShape 3"/>
          <p:cNvSpPr/>
          <p:nvPr/>
        </p:nvSpPr>
        <p:spPr>
          <a:xfrm rot="8076000">
            <a:off x="560880" y="6774120"/>
            <a:ext cx="876960" cy="876960"/>
          </a:xfrm>
          <a:prstGeom prst="teardrop">
            <a:avLst>
              <a:gd name="adj" fmla="val 100000"/>
            </a:avLst>
          </a:prstGeom>
          <a:solidFill>
            <a:srgbClr val="f7a654"/>
          </a:solidFill>
          <a:ln w="9360">
            <a:noFill/>
          </a:ln>
        </p:spPr>
      </p:sp>
      <p:sp>
        <p:nvSpPr>
          <p:cNvPr id="122" name="CustomShape 4"/>
          <p:cNvSpPr/>
          <p:nvPr/>
        </p:nvSpPr>
        <p:spPr>
          <a:xfrm>
            <a:off x="535320" y="7012440"/>
            <a:ext cx="927000" cy="636840"/>
          </a:xfrm>
          <a:prstGeom prst="rect">
            <a:avLst/>
          </a:prstGeom>
          <a:noFill/>
          <a:ln w="6480">
            <a:noFill/>
          </a:ln>
        </p:spPr>
        <p:txBody>
          <a:bodyPr lIns="90000" rIns="90000" tIns="45000" bIns="45000"/>
          <a:p>
            <a:pPr algn="ctr">
              <a:lnSpc>
                <a:spcPct val="100000"/>
              </a:lnSpc>
            </a:pPr>
            <a:r>
              <a:rPr lang="fr-FR" sz="1200">
                <a:solidFill>
                  <a:srgbClr val="ffffff"/>
                </a:solidFill>
                <a:latin typeface="Futura Condensed"/>
              </a:rPr>
              <a:t>KNOW </a:t>
            </a:r>
            <a:endParaRPr/>
          </a:p>
          <a:p>
            <a:pPr algn="ctr">
              <a:lnSpc>
                <a:spcPct val="100000"/>
              </a:lnSpc>
            </a:pPr>
            <a:r>
              <a:rPr lang="fr-FR" sz="1200">
                <a:solidFill>
                  <a:srgbClr val="ffffff"/>
                </a:solidFill>
                <a:latin typeface="Futura Condensed"/>
              </a:rPr>
              <a:t>WANT LEARN</a:t>
            </a:r>
            <a:endParaRPr/>
          </a:p>
        </p:txBody>
      </p:sp>
      <p:sp>
        <p:nvSpPr>
          <p:cNvPr id="123" name="CustomShape 5"/>
          <p:cNvSpPr/>
          <p:nvPr/>
        </p:nvSpPr>
        <p:spPr>
          <a:xfrm>
            <a:off x="1712160" y="7905600"/>
            <a:ext cx="927000" cy="1764360"/>
          </a:xfrm>
          <a:prstGeom prst="rect">
            <a:avLst/>
          </a:prstGeom>
          <a:noFill/>
          <a:ln>
            <a:noFill/>
          </a:ln>
        </p:spPr>
        <p:txBody>
          <a:bodyPr lIns="90000" rIns="90000" tIns="45000" bIns="45000"/>
          <a:p>
            <a:pPr algn="ctr">
              <a:lnSpc>
                <a:spcPct val="100000"/>
              </a:lnSpc>
            </a:pPr>
            <a:r>
              <a:rPr lang="fr-FR" sz="1000">
                <a:solidFill>
                  <a:srgbClr val="000000"/>
                </a:solidFill>
                <a:latin typeface="Futura Condensed"/>
              </a:rPr>
              <a:t>Remix a past project, go back to a missed activity, or challenge yourself to learn something new.</a:t>
            </a:r>
            <a:endParaRPr/>
          </a:p>
        </p:txBody>
      </p:sp>
      <p:sp>
        <p:nvSpPr>
          <p:cNvPr id="124" name="CustomShape 6"/>
          <p:cNvSpPr/>
          <p:nvPr/>
        </p:nvSpPr>
        <p:spPr>
          <a:xfrm rot="8076000">
            <a:off x="1737720" y="6774120"/>
            <a:ext cx="876960" cy="876960"/>
          </a:xfrm>
          <a:prstGeom prst="teardrop">
            <a:avLst>
              <a:gd name="adj" fmla="val 100000"/>
            </a:avLst>
          </a:prstGeom>
          <a:solidFill>
            <a:srgbClr val="f7a654"/>
          </a:solidFill>
          <a:ln w="9360">
            <a:noFill/>
          </a:ln>
        </p:spPr>
      </p:sp>
      <p:sp>
        <p:nvSpPr>
          <p:cNvPr id="125" name="CustomShape 7"/>
          <p:cNvSpPr/>
          <p:nvPr/>
        </p:nvSpPr>
        <p:spPr>
          <a:xfrm>
            <a:off x="1712160" y="7066080"/>
            <a:ext cx="927000" cy="454320"/>
          </a:xfrm>
          <a:prstGeom prst="rect">
            <a:avLst/>
          </a:prstGeom>
          <a:noFill/>
          <a:ln w="6480">
            <a:noFill/>
          </a:ln>
        </p:spPr>
        <p:txBody>
          <a:bodyPr lIns="90000" rIns="90000" tIns="45000" bIns="45000"/>
          <a:p>
            <a:pPr algn="ctr">
              <a:lnSpc>
                <a:spcPct val="100000"/>
              </a:lnSpc>
            </a:pPr>
            <a:r>
              <a:rPr lang="fr-FR" sz="1200">
                <a:solidFill>
                  <a:srgbClr val="ffffff"/>
                </a:solidFill>
                <a:latin typeface="Futura Condensed"/>
              </a:rPr>
              <a:t>ROUND TWO</a:t>
            </a:r>
            <a:endParaRPr/>
          </a:p>
        </p:txBody>
      </p:sp>
      <p:sp>
        <p:nvSpPr>
          <p:cNvPr id="126" name="CustomShape 8"/>
          <p:cNvSpPr/>
          <p:nvPr/>
        </p:nvSpPr>
        <p:spPr>
          <a:xfrm>
            <a:off x="2885040" y="7905600"/>
            <a:ext cx="927000" cy="1307520"/>
          </a:xfrm>
          <a:prstGeom prst="rect">
            <a:avLst/>
          </a:prstGeom>
          <a:noFill/>
          <a:ln>
            <a:noFill/>
          </a:ln>
        </p:spPr>
        <p:txBody>
          <a:bodyPr lIns="90000" rIns="90000" tIns="45000" bIns="45000"/>
          <a:p>
            <a:pPr algn="ctr">
              <a:lnSpc>
                <a:spcPct val="100000"/>
              </a:lnSpc>
            </a:pPr>
            <a:r>
              <a:rPr lang="fr-FR" sz="1000">
                <a:solidFill>
                  <a:srgbClr val="000000"/>
                </a:solidFill>
                <a:latin typeface="Futura Condensed"/>
              </a:rPr>
              <a:t>Creating with Scratch can go beyond what happens on the screen.</a:t>
            </a:r>
            <a:endParaRPr/>
          </a:p>
        </p:txBody>
      </p:sp>
      <p:sp>
        <p:nvSpPr>
          <p:cNvPr id="127" name="CustomShape 9"/>
          <p:cNvSpPr/>
          <p:nvPr/>
        </p:nvSpPr>
        <p:spPr>
          <a:xfrm rot="8076000">
            <a:off x="2910600" y="6774120"/>
            <a:ext cx="876960" cy="876960"/>
          </a:xfrm>
          <a:prstGeom prst="teardrop">
            <a:avLst>
              <a:gd name="adj" fmla="val 100000"/>
            </a:avLst>
          </a:prstGeom>
          <a:solidFill>
            <a:srgbClr val="f7a654"/>
          </a:solidFill>
          <a:ln w="9360">
            <a:noFill/>
          </a:ln>
        </p:spPr>
      </p:sp>
      <p:sp>
        <p:nvSpPr>
          <p:cNvPr id="128" name="CustomShape 10"/>
          <p:cNvSpPr/>
          <p:nvPr/>
        </p:nvSpPr>
        <p:spPr>
          <a:xfrm>
            <a:off x="2885040" y="7012440"/>
            <a:ext cx="927000" cy="819360"/>
          </a:xfrm>
          <a:prstGeom prst="rect">
            <a:avLst/>
          </a:prstGeom>
          <a:noFill/>
          <a:ln w="6480">
            <a:noFill/>
          </a:ln>
        </p:spPr>
        <p:txBody>
          <a:bodyPr lIns="90000" rIns="90000" tIns="45000" bIns="45000"/>
          <a:p>
            <a:pPr algn="ctr">
              <a:lnSpc>
                <a:spcPct val="100000"/>
              </a:lnSpc>
            </a:pPr>
            <a:r>
              <a:rPr lang="fr-FR" sz="1200">
                <a:solidFill>
                  <a:srgbClr val="ffffff"/>
                </a:solidFill>
                <a:latin typeface="Futura Condensed"/>
              </a:rPr>
              <a:t>HARDWARE &amp; EXTENSIONS</a:t>
            </a:r>
            <a:endParaRPr/>
          </a:p>
        </p:txBody>
      </p:sp>
      <p:sp>
        <p:nvSpPr>
          <p:cNvPr id="129" name="CustomShape 11"/>
          <p:cNvSpPr/>
          <p:nvPr/>
        </p:nvSpPr>
        <p:spPr>
          <a:xfrm>
            <a:off x="5236200" y="7905600"/>
            <a:ext cx="927000" cy="850680"/>
          </a:xfrm>
          <a:prstGeom prst="rect">
            <a:avLst/>
          </a:prstGeom>
          <a:noFill/>
          <a:ln>
            <a:noFill/>
          </a:ln>
        </p:spPr>
        <p:txBody>
          <a:bodyPr lIns="90000" rIns="90000" tIns="45000" bIns="45000"/>
          <a:p>
            <a:pPr algn="ctr">
              <a:lnSpc>
                <a:spcPct val="100000"/>
              </a:lnSpc>
            </a:pPr>
            <a:r>
              <a:rPr lang="fr-FR" sz="1000">
                <a:solidFill>
                  <a:srgbClr val="000000"/>
                </a:solidFill>
                <a:latin typeface="Futura Condensed"/>
              </a:rPr>
              <a:t>Design a learning experience for others to try.</a:t>
            </a:r>
            <a:endParaRPr/>
          </a:p>
        </p:txBody>
      </p:sp>
      <p:sp>
        <p:nvSpPr>
          <p:cNvPr id="130" name="CustomShape 12"/>
          <p:cNvSpPr/>
          <p:nvPr/>
        </p:nvSpPr>
        <p:spPr>
          <a:xfrm rot="8076000">
            <a:off x="5262120" y="6774120"/>
            <a:ext cx="876960" cy="876960"/>
          </a:xfrm>
          <a:prstGeom prst="teardrop">
            <a:avLst>
              <a:gd name="adj" fmla="val 100000"/>
            </a:avLst>
          </a:prstGeom>
          <a:solidFill>
            <a:srgbClr val="f7a654"/>
          </a:solidFill>
          <a:ln w="9360">
            <a:noFill/>
          </a:ln>
        </p:spPr>
      </p:sp>
      <p:sp>
        <p:nvSpPr>
          <p:cNvPr id="131" name="CustomShape 13"/>
          <p:cNvSpPr/>
          <p:nvPr/>
        </p:nvSpPr>
        <p:spPr>
          <a:xfrm>
            <a:off x="5236200" y="7013880"/>
            <a:ext cx="927000" cy="455040"/>
          </a:xfrm>
          <a:prstGeom prst="rect">
            <a:avLst/>
          </a:prstGeom>
          <a:noFill/>
          <a:ln w="6480">
            <a:noFill/>
          </a:ln>
        </p:spPr>
        <p:txBody>
          <a:bodyPr lIns="90000" rIns="90000" tIns="45000" bIns="45000"/>
          <a:p>
            <a:pPr algn="ctr">
              <a:lnSpc>
                <a:spcPct val="100000"/>
              </a:lnSpc>
            </a:pPr>
            <a:r>
              <a:rPr lang="fr-FR" sz="1200">
                <a:solidFill>
                  <a:srgbClr val="ffffff"/>
                </a:solidFill>
                <a:latin typeface="Futura Condensed"/>
              </a:rPr>
              <a:t>ACTIVITY DESIGN</a:t>
            </a:r>
            <a:endParaRPr/>
          </a:p>
        </p:txBody>
      </p:sp>
      <p:sp>
        <p:nvSpPr>
          <p:cNvPr id="132" name="CustomShape 14"/>
          <p:cNvSpPr/>
          <p:nvPr/>
        </p:nvSpPr>
        <p:spPr>
          <a:xfrm rot="8076000">
            <a:off x="4086360" y="6774120"/>
            <a:ext cx="876960" cy="876960"/>
          </a:xfrm>
          <a:prstGeom prst="teardrop">
            <a:avLst>
              <a:gd name="adj" fmla="val 100000"/>
            </a:avLst>
          </a:prstGeom>
          <a:solidFill>
            <a:srgbClr val="f7a654"/>
          </a:solidFill>
          <a:ln w="9360">
            <a:noFill/>
          </a:ln>
        </p:spPr>
      </p:sp>
      <p:sp>
        <p:nvSpPr>
          <p:cNvPr id="133" name="CustomShape 15"/>
          <p:cNvSpPr/>
          <p:nvPr/>
        </p:nvSpPr>
        <p:spPr>
          <a:xfrm>
            <a:off x="4060800" y="7012440"/>
            <a:ext cx="927000" cy="819360"/>
          </a:xfrm>
          <a:prstGeom prst="rect">
            <a:avLst/>
          </a:prstGeom>
          <a:noFill/>
          <a:ln w="6480">
            <a:noFill/>
          </a:ln>
        </p:spPr>
        <p:txBody>
          <a:bodyPr lIns="90000" rIns="90000" tIns="45000" bIns="45000"/>
          <a:p>
            <a:pPr algn="ctr">
              <a:lnSpc>
                <a:spcPct val="100000"/>
              </a:lnSpc>
            </a:pPr>
            <a:r>
              <a:rPr lang="fr-FR" sz="1200">
                <a:solidFill>
                  <a:srgbClr val="ffffff"/>
                </a:solidFill>
                <a:latin typeface="Futura Condensed"/>
              </a:rPr>
              <a:t>ADVANCED CONCEPTS</a:t>
            </a:r>
            <a:endParaRPr/>
          </a:p>
        </p:txBody>
      </p:sp>
      <p:sp>
        <p:nvSpPr>
          <p:cNvPr id="134" name="CustomShape 16"/>
          <p:cNvSpPr/>
          <p:nvPr/>
        </p:nvSpPr>
        <p:spPr>
          <a:xfrm>
            <a:off x="4060800" y="7905600"/>
            <a:ext cx="927000" cy="1002960"/>
          </a:xfrm>
          <a:prstGeom prst="rect">
            <a:avLst/>
          </a:prstGeom>
          <a:noFill/>
          <a:ln>
            <a:noFill/>
          </a:ln>
        </p:spPr>
        <p:txBody>
          <a:bodyPr lIns="90000" rIns="90000" tIns="45000" bIns="45000"/>
          <a:p>
            <a:pPr algn="ctr">
              <a:lnSpc>
                <a:spcPct val="100000"/>
              </a:lnSpc>
            </a:pPr>
            <a:r>
              <a:rPr lang="fr-FR" sz="1000">
                <a:solidFill>
                  <a:srgbClr val="000000"/>
                </a:solidFill>
                <a:latin typeface="Futura Condensed"/>
              </a:rPr>
              <a:t>Create a project that explores video sensing</a:t>
            </a:r>
            <a:endParaRPr/>
          </a:p>
          <a:p>
            <a:pPr algn="ctr">
              <a:lnSpc>
                <a:spcPct val="100000"/>
              </a:lnSpc>
            </a:pPr>
            <a:r>
              <a:rPr lang="fr-FR" sz="1000">
                <a:solidFill>
                  <a:srgbClr val="000000"/>
                </a:solidFill>
                <a:latin typeface="Futura Condensed"/>
              </a:rPr>
              <a:t>or cloning.</a:t>
            </a:r>
            <a:endParaRPr/>
          </a:p>
        </p:txBody>
      </p:sp>
      <p:sp>
        <p:nvSpPr>
          <p:cNvPr id="135" name="CustomShape 17"/>
          <p:cNvSpPr/>
          <p:nvPr/>
        </p:nvSpPr>
        <p:spPr>
          <a:xfrm>
            <a:off x="6413760" y="7902720"/>
            <a:ext cx="927000" cy="1002960"/>
          </a:xfrm>
          <a:prstGeom prst="rect">
            <a:avLst/>
          </a:prstGeom>
          <a:noFill/>
          <a:ln>
            <a:noFill/>
          </a:ln>
        </p:spPr>
        <p:txBody>
          <a:bodyPr lIns="90000" rIns="90000" tIns="45000" bIns="45000"/>
          <a:p>
            <a:pPr algn="ctr">
              <a:lnSpc>
                <a:spcPct val="100000"/>
              </a:lnSpc>
            </a:pPr>
            <a:r>
              <a:rPr lang="fr-FR" sz="1000">
                <a:solidFill>
                  <a:srgbClr val="000000"/>
                </a:solidFill>
                <a:latin typeface="Futura Condensed"/>
              </a:rPr>
              <a:t>Create your own Debug It! program and see if others can solve it.</a:t>
            </a:r>
            <a:endParaRPr/>
          </a:p>
        </p:txBody>
      </p:sp>
      <p:sp>
        <p:nvSpPr>
          <p:cNvPr id="136" name="CustomShape 18"/>
          <p:cNvSpPr/>
          <p:nvPr/>
        </p:nvSpPr>
        <p:spPr>
          <a:xfrm rot="8076000">
            <a:off x="6439680" y="6771240"/>
            <a:ext cx="876960" cy="876960"/>
          </a:xfrm>
          <a:prstGeom prst="teardrop">
            <a:avLst>
              <a:gd name="adj" fmla="val 100000"/>
            </a:avLst>
          </a:prstGeom>
          <a:solidFill>
            <a:srgbClr val="f7a654"/>
          </a:solidFill>
          <a:ln w="9360">
            <a:noFill/>
          </a:ln>
        </p:spPr>
      </p:sp>
      <p:sp>
        <p:nvSpPr>
          <p:cNvPr id="137" name="CustomShape 19"/>
          <p:cNvSpPr/>
          <p:nvPr/>
        </p:nvSpPr>
        <p:spPr>
          <a:xfrm>
            <a:off x="6413760" y="7066080"/>
            <a:ext cx="927000" cy="636840"/>
          </a:xfrm>
          <a:prstGeom prst="rect">
            <a:avLst/>
          </a:prstGeom>
          <a:noFill/>
          <a:ln w="6480">
            <a:noFill/>
          </a:ln>
        </p:spPr>
        <p:txBody>
          <a:bodyPr lIns="90000" rIns="90000" tIns="45000" bIns="45000"/>
          <a:p>
            <a:pPr algn="ctr">
              <a:lnSpc>
                <a:spcPct val="100000"/>
              </a:lnSpc>
            </a:pPr>
            <a:r>
              <a:rPr lang="fr-FR" sz="1200">
                <a:solidFill>
                  <a:srgbClr val="ffffff"/>
                </a:solidFill>
                <a:latin typeface="Futura Condensed"/>
              </a:rPr>
              <a:t>MY DEBUG IT!</a:t>
            </a:r>
            <a:endParaRPr/>
          </a:p>
        </p:txBody>
      </p:sp>
      <p:sp>
        <p:nvSpPr>
          <p:cNvPr id="138" name="Line 20"/>
          <p:cNvSpPr/>
          <p:nvPr/>
        </p:nvSpPr>
        <p:spPr>
          <a:xfrm flipV="1">
            <a:off x="2173320" y="6536520"/>
            <a:ext cx="0" cy="178200"/>
          </a:xfrm>
          <a:prstGeom prst="line">
            <a:avLst/>
          </a:prstGeom>
          <a:ln w="12600">
            <a:solidFill>
              <a:srgbClr val="000000"/>
            </a:solidFill>
            <a:round/>
            <a:headEnd len="med" type="triangle" w="med"/>
          </a:ln>
        </p:spPr>
      </p:sp>
      <p:sp>
        <p:nvSpPr>
          <p:cNvPr id="139" name="CustomShape 21"/>
          <p:cNvSpPr/>
          <p:nvPr/>
        </p:nvSpPr>
        <p:spPr>
          <a:xfrm>
            <a:off x="1721520" y="6314400"/>
            <a:ext cx="883440" cy="249840"/>
          </a:xfrm>
          <a:prstGeom prst="rect">
            <a:avLst/>
          </a:prstGeom>
          <a:noFill/>
          <a:ln>
            <a:noFill/>
          </a:ln>
        </p:spPr>
        <p:txBody>
          <a:bodyPr wrap="none" lIns="90000" rIns="90000" tIns="45000" bIns="45000"/>
          <a:p>
            <a:pPr algn="ctr">
              <a:lnSpc>
                <a:spcPct val="100000"/>
              </a:lnSpc>
            </a:pPr>
            <a:r>
              <a:rPr lang="fr-FR" sz="1050">
                <a:solidFill>
                  <a:srgbClr val="000000"/>
                </a:solidFill>
                <a:latin typeface="Futura Condensed"/>
              </a:rPr>
              <a:t>SESSION 2</a:t>
            </a:r>
            <a:endParaRPr/>
          </a:p>
        </p:txBody>
      </p:sp>
      <p:sp>
        <p:nvSpPr>
          <p:cNvPr id="140" name="Line 22"/>
          <p:cNvSpPr/>
          <p:nvPr/>
        </p:nvSpPr>
        <p:spPr>
          <a:xfrm flipH="1" flipV="1">
            <a:off x="991800" y="6536520"/>
            <a:ext cx="3960" cy="181800"/>
          </a:xfrm>
          <a:prstGeom prst="line">
            <a:avLst/>
          </a:prstGeom>
          <a:ln w="12600">
            <a:solidFill>
              <a:srgbClr val="000000"/>
            </a:solidFill>
            <a:round/>
            <a:headEnd len="med" type="triangle" w="med"/>
          </a:ln>
        </p:spPr>
      </p:sp>
      <p:sp>
        <p:nvSpPr>
          <p:cNvPr id="141" name="CustomShape 23"/>
          <p:cNvSpPr/>
          <p:nvPr/>
        </p:nvSpPr>
        <p:spPr>
          <a:xfrm>
            <a:off x="554040" y="6313680"/>
            <a:ext cx="883440" cy="249840"/>
          </a:xfrm>
          <a:prstGeom prst="rect">
            <a:avLst/>
          </a:prstGeom>
          <a:noFill/>
          <a:ln>
            <a:noFill/>
          </a:ln>
        </p:spPr>
        <p:txBody>
          <a:bodyPr wrap="none" lIns="90000" rIns="90000" tIns="45000" bIns="45000"/>
          <a:p>
            <a:pPr algn="ctr">
              <a:lnSpc>
                <a:spcPct val="100000"/>
              </a:lnSpc>
            </a:pPr>
            <a:r>
              <a:rPr lang="fr-FR" sz="1050">
                <a:solidFill>
                  <a:srgbClr val="000000"/>
                </a:solidFill>
                <a:latin typeface="Futura Condensed"/>
              </a:rPr>
              <a:t>SESSION 1</a:t>
            </a:r>
            <a:endParaRPr/>
          </a:p>
        </p:txBody>
      </p:sp>
      <p:sp>
        <p:nvSpPr>
          <p:cNvPr id="142" name="Line 24"/>
          <p:cNvSpPr/>
          <p:nvPr/>
        </p:nvSpPr>
        <p:spPr>
          <a:xfrm flipV="1">
            <a:off x="3322440" y="6441120"/>
            <a:ext cx="0" cy="275040"/>
          </a:xfrm>
          <a:prstGeom prst="line">
            <a:avLst/>
          </a:prstGeom>
          <a:ln w="12600">
            <a:solidFill>
              <a:srgbClr val="000000"/>
            </a:solidFill>
            <a:round/>
            <a:headEnd len="med" type="triangle" w="med"/>
          </a:ln>
        </p:spPr>
      </p:sp>
      <p:sp>
        <p:nvSpPr>
          <p:cNvPr id="143" name="Line 25"/>
          <p:cNvSpPr/>
          <p:nvPr/>
        </p:nvSpPr>
        <p:spPr>
          <a:xfrm flipH="1" flipV="1">
            <a:off x="4488840" y="6433560"/>
            <a:ext cx="3960" cy="281160"/>
          </a:xfrm>
          <a:prstGeom prst="line">
            <a:avLst/>
          </a:prstGeom>
          <a:ln w="12600">
            <a:solidFill>
              <a:srgbClr val="000000"/>
            </a:solidFill>
            <a:round/>
            <a:headEnd len="med" type="triangle" w="med"/>
          </a:ln>
        </p:spPr>
      </p:sp>
      <p:sp>
        <p:nvSpPr>
          <p:cNvPr id="144" name="Line 26"/>
          <p:cNvSpPr/>
          <p:nvPr/>
        </p:nvSpPr>
        <p:spPr>
          <a:xfrm>
            <a:off x="3318840" y="6441120"/>
            <a:ext cx="1170000" cy="0"/>
          </a:xfrm>
          <a:prstGeom prst="line">
            <a:avLst/>
          </a:prstGeom>
          <a:ln w="12600">
            <a:solidFill>
              <a:srgbClr val="000000"/>
            </a:solidFill>
            <a:round/>
          </a:ln>
        </p:spPr>
      </p:sp>
      <p:sp>
        <p:nvSpPr>
          <p:cNvPr id="145" name="CustomShape 27"/>
          <p:cNvSpPr/>
          <p:nvPr/>
        </p:nvSpPr>
        <p:spPr>
          <a:xfrm>
            <a:off x="3459240" y="6315480"/>
            <a:ext cx="883440" cy="249840"/>
          </a:xfrm>
          <a:prstGeom prst="rect">
            <a:avLst/>
          </a:prstGeom>
          <a:solidFill>
            <a:srgbClr val="ffffff"/>
          </a:solidFill>
          <a:ln>
            <a:noFill/>
          </a:ln>
        </p:spPr>
        <p:txBody>
          <a:bodyPr wrap="none" lIns="90000" rIns="90000" tIns="45000" bIns="45000"/>
          <a:p>
            <a:pPr algn="ctr">
              <a:lnSpc>
                <a:spcPct val="100000"/>
              </a:lnSpc>
            </a:pPr>
            <a:r>
              <a:rPr lang="fr-FR" sz="1050">
                <a:solidFill>
                  <a:srgbClr val="000000"/>
                </a:solidFill>
                <a:latin typeface="Futura Condensed"/>
              </a:rPr>
              <a:t>SESSION 3</a:t>
            </a:r>
            <a:endParaRPr/>
          </a:p>
        </p:txBody>
      </p:sp>
      <p:sp>
        <p:nvSpPr>
          <p:cNvPr id="146" name="Line 28"/>
          <p:cNvSpPr/>
          <p:nvPr/>
        </p:nvSpPr>
        <p:spPr>
          <a:xfrm flipH="1" flipV="1">
            <a:off x="6877440" y="6536520"/>
            <a:ext cx="3960" cy="181800"/>
          </a:xfrm>
          <a:prstGeom prst="line">
            <a:avLst/>
          </a:prstGeom>
          <a:ln w="12600">
            <a:solidFill>
              <a:srgbClr val="000000"/>
            </a:solidFill>
            <a:round/>
            <a:headEnd len="med" type="triangle" w="med"/>
          </a:ln>
        </p:spPr>
      </p:sp>
      <p:sp>
        <p:nvSpPr>
          <p:cNvPr id="147" name="CustomShape 29"/>
          <p:cNvSpPr/>
          <p:nvPr/>
        </p:nvSpPr>
        <p:spPr>
          <a:xfrm>
            <a:off x="6439680" y="6313680"/>
            <a:ext cx="883440" cy="249840"/>
          </a:xfrm>
          <a:prstGeom prst="rect">
            <a:avLst/>
          </a:prstGeom>
          <a:noFill/>
          <a:ln>
            <a:noFill/>
          </a:ln>
        </p:spPr>
        <p:txBody>
          <a:bodyPr wrap="none" lIns="90000" rIns="90000" tIns="45000" bIns="45000"/>
          <a:p>
            <a:pPr algn="ctr">
              <a:lnSpc>
                <a:spcPct val="100000"/>
              </a:lnSpc>
            </a:pPr>
            <a:r>
              <a:rPr lang="fr-FR" sz="1050">
                <a:solidFill>
                  <a:srgbClr val="000000"/>
                </a:solidFill>
                <a:latin typeface="Futura Condensed"/>
              </a:rPr>
              <a:t>SESSION 5</a:t>
            </a:r>
            <a:endParaRPr/>
          </a:p>
        </p:txBody>
      </p:sp>
      <p:sp>
        <p:nvSpPr>
          <p:cNvPr id="148" name="Line 30"/>
          <p:cNvSpPr/>
          <p:nvPr/>
        </p:nvSpPr>
        <p:spPr>
          <a:xfrm flipV="1">
            <a:off x="5704560" y="6540480"/>
            <a:ext cx="0" cy="177840"/>
          </a:xfrm>
          <a:prstGeom prst="line">
            <a:avLst/>
          </a:prstGeom>
          <a:ln w="12600">
            <a:solidFill>
              <a:srgbClr val="000000"/>
            </a:solidFill>
            <a:round/>
            <a:headEnd len="med" type="triangle" w="med"/>
          </a:ln>
        </p:spPr>
      </p:sp>
      <p:sp>
        <p:nvSpPr>
          <p:cNvPr id="149" name="CustomShape 31"/>
          <p:cNvSpPr/>
          <p:nvPr/>
        </p:nvSpPr>
        <p:spPr>
          <a:xfrm>
            <a:off x="5256360" y="6313680"/>
            <a:ext cx="883440" cy="249840"/>
          </a:xfrm>
          <a:prstGeom prst="rect">
            <a:avLst/>
          </a:prstGeom>
          <a:noFill/>
          <a:ln>
            <a:noFill/>
          </a:ln>
        </p:spPr>
        <p:txBody>
          <a:bodyPr wrap="none" lIns="90000" rIns="90000" tIns="45000" bIns="45000"/>
          <a:p>
            <a:pPr algn="ctr">
              <a:lnSpc>
                <a:spcPct val="100000"/>
              </a:lnSpc>
            </a:pPr>
            <a:r>
              <a:rPr lang="fr-FR" sz="1050">
                <a:solidFill>
                  <a:srgbClr val="000000"/>
                </a:solidFill>
                <a:latin typeface="Futura Condensed"/>
              </a:rPr>
              <a:t>SESSION 4</a:t>
            </a:r>
            <a:endParaRPr/>
          </a:p>
        </p:txBody>
      </p:sp>
      <p:pic>
        <p:nvPicPr>
          <p:cNvPr id="150" name="Picture 59" descr=""/>
          <p:cNvPicPr/>
          <p:nvPr/>
        </p:nvPicPr>
        <p:blipFill>
          <a:blip r:embed="rId1"/>
          <a:srcRect l="0" t="2451756" r="0" b="0"/>
          <a:stretch>
            <a:fillRect/>
          </a:stretch>
        </p:blipFill>
        <p:spPr>
          <a:xfrm>
            <a:off x="467640" y="1704600"/>
            <a:ext cx="3313440" cy="2488320"/>
          </a:xfrm>
          <a:prstGeom prst="rect">
            <a:avLst/>
          </a:prstGeom>
          <a:ln>
            <a:noFill/>
          </a:ln>
        </p:spPr>
      </p:pic>
      <p:sp>
        <p:nvSpPr>
          <p:cNvPr id="151" name="CustomShape 32"/>
          <p:cNvSpPr/>
          <p:nvPr/>
        </p:nvSpPr>
        <p:spPr>
          <a:xfrm>
            <a:off x="3887280" y="9518040"/>
            <a:ext cx="3744000" cy="534960"/>
          </a:xfrm>
          <a:prstGeom prst="rect">
            <a:avLst/>
          </a:prstGeom>
          <a:noFill/>
          <a:ln>
            <a:noFill/>
          </a:ln>
        </p:spPr>
        <p:txBody>
          <a:bodyPr lIns="90000" rIns="90000" tIns="45000" bIns="45000" anchor="ctr"/>
          <a:p>
            <a:pPr algn="r">
              <a:lnSpc>
                <a:spcPct val="100000"/>
              </a:lnSpc>
            </a:pPr>
            <a:r>
              <a:rPr lang="fr-FR" sz="1200">
                <a:solidFill>
                  <a:srgbClr val="8b8b8b"/>
                </a:solidFill>
                <a:latin typeface="Futura Condensed"/>
              </a:rPr>
              <a:t>91</a:t>
            </a:r>
            <a:endParaRPr/>
          </a:p>
        </p:txBody>
      </p:sp>
      <p:sp>
        <p:nvSpPr>
          <p:cNvPr id="152" name="CustomShape 33"/>
          <p:cNvSpPr/>
          <p:nvPr/>
        </p:nvSpPr>
        <p:spPr>
          <a:xfrm>
            <a:off x="0" y="668520"/>
            <a:ext cx="7581600" cy="478800"/>
          </a:xfrm>
          <a:prstGeom prst="rect">
            <a:avLst/>
          </a:prstGeom>
          <a:solidFill>
            <a:srgbClr val="f7a654"/>
          </a:solidFill>
          <a:ln w="9360">
            <a:noFill/>
          </a:ln>
        </p:spPr>
      </p:sp>
      <p:sp>
        <p:nvSpPr>
          <p:cNvPr id="153" name="CustomShape 34"/>
          <p:cNvSpPr/>
          <p:nvPr/>
        </p:nvSpPr>
        <p:spPr>
          <a:xfrm>
            <a:off x="3832560" y="488880"/>
            <a:ext cx="3501000" cy="820440"/>
          </a:xfrm>
          <a:prstGeom prst="rect">
            <a:avLst/>
          </a:prstGeom>
          <a:noFill/>
          <a:ln>
            <a:noFill/>
          </a:ln>
        </p:spPr>
        <p:txBody>
          <a:bodyPr lIns="90000" rIns="90000" tIns="45000" bIns="45000" anchor="ctr"/>
          <a:p>
            <a:pPr algn="r">
              <a:lnSpc>
                <a:spcPct val="100000"/>
              </a:lnSpc>
            </a:pPr>
            <a:r>
              <a:rPr lang="fr-FR" sz="2400">
                <a:solidFill>
                  <a:srgbClr val="ffffff"/>
                </a:solidFill>
                <a:latin typeface="Futura Condensed"/>
              </a:rPr>
              <a:t>CHOOSE YOUR OWN ADVENTURE</a:t>
            </a:r>
            <a:endParaRPr/>
          </a:p>
        </p:txBody>
      </p:sp>
      <p:sp>
        <p:nvSpPr>
          <p:cNvPr id="154" name="CustomShape 35"/>
          <p:cNvSpPr/>
          <p:nvPr/>
        </p:nvSpPr>
        <p:spPr>
          <a:xfrm>
            <a:off x="0" y="5257080"/>
            <a:ext cx="7581600" cy="478800"/>
          </a:xfrm>
          <a:prstGeom prst="rect">
            <a:avLst/>
          </a:prstGeom>
          <a:solidFill>
            <a:srgbClr val="f7a654"/>
          </a:solidFill>
          <a:ln w="9360">
            <a:noFill/>
          </a:ln>
        </p:spPr>
      </p:sp>
      <p:sp>
        <p:nvSpPr>
          <p:cNvPr id="155" name="CustomShape 36"/>
          <p:cNvSpPr/>
          <p:nvPr/>
        </p:nvSpPr>
        <p:spPr>
          <a:xfrm>
            <a:off x="5223600" y="5077440"/>
            <a:ext cx="2110320" cy="820440"/>
          </a:xfrm>
          <a:prstGeom prst="rect">
            <a:avLst/>
          </a:prstGeom>
          <a:noFill/>
          <a:ln>
            <a:noFill/>
          </a:ln>
        </p:spPr>
        <p:txBody>
          <a:bodyPr lIns="90000" rIns="90000" tIns="45000" bIns="45000" anchor="ctr"/>
          <a:p>
            <a:pPr algn="r">
              <a:lnSpc>
                <a:spcPct val="100000"/>
              </a:lnSpc>
            </a:pPr>
            <a:r>
              <a:rPr lang="fr-FR" sz="2400">
                <a:solidFill>
                  <a:srgbClr val="ffffff"/>
                </a:solidFill>
                <a:latin typeface="Futura Condensed"/>
              </a:rPr>
              <a:t>POSSIBLE PATH</a:t>
            </a:r>
            <a:endParaRPr/>
          </a:p>
        </p:txBody>
      </p:sp>
    </p:spTree>
  </p:cSld>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56" name="CustomShape 1"/>
          <p:cNvSpPr/>
          <p:nvPr/>
        </p:nvSpPr>
        <p:spPr>
          <a:xfrm>
            <a:off x="551160" y="3328560"/>
            <a:ext cx="3230640" cy="574776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Wingdings" charset="2"/>
              <a:buChar char=""/>
            </a:pPr>
            <a:r>
              <a:rPr lang="fr-FR" sz="1200">
                <a:solidFill>
                  <a:srgbClr val="000000"/>
                </a:solidFill>
                <a:latin typeface="Futura Condensed"/>
              </a:rPr>
              <a:t>In this self-directed learning activity, students will reflect on current understandings and build new knowledge based on their interests. Optionally, have the Know Want Learn worksheet available to guide students.</a:t>
            </a:r>
            <a:endParaRPr/>
          </a:p>
          <a:p>
            <a:pPr>
              <a:lnSpc>
                <a:spcPct val="100000"/>
              </a:lnSpc>
            </a:pPr>
            <a:endParaRPr/>
          </a:p>
          <a:p>
            <a:pPr>
              <a:lnSpc>
                <a:spcPct val="100000"/>
              </a:lnSpc>
              <a:buFont typeface="Wingdings" charset="2"/>
              <a:buChar char=""/>
            </a:pPr>
            <a:r>
              <a:rPr lang="fr-FR" sz="1200">
                <a:solidFill>
                  <a:srgbClr val="000000"/>
                </a:solidFill>
                <a:latin typeface="Futura Condensed"/>
              </a:rPr>
              <a:t>Ask students to reflect on what they know already and what they want to know next about Scratch and creative computing. Guide students in answering the first two reflection prompts in their design journals or using the Know Want Learn self-assessment worksheet. Next, give students time to pursue learning interests from their “What do you want to know?” responses. Finally, have students respond to the third and fourth reflection prompts in their design journals or using the Know Want Learn worksheet.</a:t>
            </a:r>
            <a:endParaRPr/>
          </a:p>
          <a:p>
            <a:pPr>
              <a:lnSpc>
                <a:spcPct val="100000"/>
              </a:lnSpc>
            </a:pPr>
            <a:endParaRPr/>
          </a:p>
          <a:p>
            <a:pPr>
              <a:lnSpc>
                <a:spcPct val="100000"/>
              </a:lnSpc>
              <a:buFont typeface="Wingdings" charset="2"/>
              <a:buChar char=""/>
            </a:pPr>
            <a:r>
              <a:rPr lang="fr-FR" sz="1200">
                <a:solidFill>
                  <a:srgbClr val="000000"/>
                </a:solidFill>
                <a:latin typeface="Futura Condensed"/>
              </a:rPr>
              <a:t>Help students share their reflections and learning interests with one another. We recommend peer interviews: divide students into pairs and have them take turns interviewing one another about their processes of reflection, self-assessment, and research.</a:t>
            </a:r>
            <a:endParaRPr/>
          </a:p>
        </p:txBody>
      </p:sp>
      <p:sp>
        <p:nvSpPr>
          <p:cNvPr id="157" name="CustomShape 2"/>
          <p:cNvSpPr/>
          <p:nvPr/>
        </p:nvSpPr>
        <p:spPr>
          <a:xfrm>
            <a:off x="45792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ACTIVITY DESCRIPTION</a:t>
            </a:r>
            <a:endParaRPr/>
          </a:p>
        </p:txBody>
      </p:sp>
      <p:sp>
        <p:nvSpPr>
          <p:cNvPr id="158" name="Line 3"/>
          <p:cNvSpPr/>
          <p:nvPr/>
        </p:nvSpPr>
        <p:spPr>
          <a:xfrm flipV="1">
            <a:off x="550800" y="3163320"/>
            <a:ext cx="3231360" cy="8640"/>
          </a:xfrm>
          <a:prstGeom prst="line">
            <a:avLst/>
          </a:prstGeom>
          <a:ln w="9360">
            <a:solidFill>
              <a:srgbClr val="000000"/>
            </a:solidFill>
            <a:round/>
          </a:ln>
        </p:spPr>
      </p:sp>
      <p:sp>
        <p:nvSpPr>
          <p:cNvPr id="159" name="CustomShape 4"/>
          <p:cNvSpPr/>
          <p:nvPr/>
        </p:nvSpPr>
        <p:spPr>
          <a:xfrm>
            <a:off x="4214520" y="795240"/>
            <a:ext cx="2999160" cy="176256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400">
                <a:solidFill>
                  <a:srgbClr val="000000"/>
                </a:solidFill>
                <a:latin typeface="Futura Condensed"/>
              </a:rPr>
              <a:t>OBJECTIVES</a:t>
            </a:r>
            <a:endParaRPr/>
          </a:p>
          <a:p>
            <a:pPr>
              <a:lnSpc>
                <a:spcPct val="100000"/>
              </a:lnSpc>
            </a:pPr>
            <a:r>
              <a:rPr lang="fr-FR" sz="1200">
                <a:solidFill>
                  <a:srgbClr val="000000"/>
                </a:solidFill>
                <a:latin typeface="Futura Condensed"/>
              </a:rPr>
              <a:t>By completing this activity, students will:</a:t>
            </a:r>
            <a:endParaRPr/>
          </a:p>
          <a:p>
            <a:pPr>
              <a:lnSpc>
                <a:spcPct val="100000"/>
              </a:lnSpc>
              <a:buFont typeface="Lucida Grande"/>
              <a:buChar char="+"/>
            </a:pPr>
            <a:r>
              <a:rPr lang="fr-FR" sz="1200">
                <a:solidFill>
                  <a:srgbClr val="000000"/>
                </a:solidFill>
                <a:latin typeface="Futura Condensed"/>
              </a:rPr>
              <a:t>reflect on past projects and experiences</a:t>
            </a:r>
            <a:endParaRPr/>
          </a:p>
          <a:p>
            <a:pPr>
              <a:lnSpc>
                <a:spcPct val="100000"/>
              </a:lnSpc>
              <a:buFont typeface="Lucida Grande"/>
              <a:buChar char="+"/>
            </a:pPr>
            <a:r>
              <a:rPr lang="fr-FR" sz="1200">
                <a:solidFill>
                  <a:srgbClr val="000000"/>
                </a:solidFill>
                <a:latin typeface="Futura Condensed"/>
              </a:rPr>
              <a:t>self-assess current knowledge and learning goals</a:t>
            </a:r>
            <a:endParaRPr/>
          </a:p>
          <a:p>
            <a:pPr>
              <a:lnSpc>
                <a:spcPct val="100000"/>
              </a:lnSpc>
              <a:buFont typeface="Lucida Grande"/>
              <a:buChar char="+"/>
            </a:pPr>
            <a:r>
              <a:rPr lang="fr-FR" sz="1200">
                <a:solidFill>
                  <a:srgbClr val="000000"/>
                </a:solidFill>
                <a:latin typeface="Futura Condensed"/>
              </a:rPr>
              <a:t>pursue personal learning interests in a self-directed research activity</a:t>
            </a:r>
            <a:endParaRPr/>
          </a:p>
        </p:txBody>
      </p:sp>
      <p:sp>
        <p:nvSpPr>
          <p:cNvPr id="160" name="CustomShape 5"/>
          <p:cNvSpPr/>
          <p:nvPr/>
        </p:nvSpPr>
        <p:spPr>
          <a:xfrm>
            <a:off x="4105080" y="3328560"/>
            <a:ext cx="3116520" cy="136764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Wingdings" charset="2"/>
              <a:buChar char=""/>
            </a:pPr>
            <a:r>
              <a:rPr lang="fr-FR" sz="1200">
                <a:solidFill>
                  <a:srgbClr val="000000"/>
                </a:solidFill>
                <a:latin typeface="Futura Condensed"/>
              </a:rPr>
              <a:t>Know Want Learn worksheet</a:t>
            </a:r>
            <a:endParaRPr/>
          </a:p>
          <a:p>
            <a:pPr>
              <a:lnSpc>
                <a:spcPct val="100000"/>
              </a:lnSpc>
              <a:buFont typeface="Wingdings" charset="2"/>
              <a:buChar char=""/>
            </a:pPr>
            <a:r>
              <a:rPr lang="fr-FR" sz="1200">
                <a:solidFill>
                  <a:srgbClr val="000000"/>
                </a:solidFill>
                <a:latin typeface="Futura Condensed"/>
              </a:rPr>
              <a:t>Scratch Wiki</a:t>
            </a:r>
            <a:endParaRPr/>
          </a:p>
          <a:p>
            <a:pPr>
              <a:lnSpc>
                <a:spcPct val="100000"/>
              </a:lnSpc>
              <a:buFont typeface="Wingdings" charset="2"/>
              <a:buChar char=""/>
            </a:pPr>
            <a:r>
              <a:rPr lang="fr-FR" sz="1200">
                <a:solidFill>
                  <a:srgbClr val="000000"/>
                </a:solidFill>
                <a:latin typeface="Futura Condensed"/>
              </a:rPr>
              <a:t>http://wiki.scratch.mit.edu</a:t>
            </a:r>
            <a:endParaRPr/>
          </a:p>
          <a:p>
            <a:pPr>
              <a:lnSpc>
                <a:spcPct val="100000"/>
              </a:lnSpc>
              <a:buFont typeface="Wingdings" charset="2"/>
              <a:buChar char=""/>
            </a:pPr>
            <a:r>
              <a:rPr lang="fr-FR" sz="1200">
                <a:solidFill>
                  <a:srgbClr val="000000"/>
                </a:solidFill>
                <a:latin typeface="Futura Condensed"/>
              </a:rPr>
              <a:t>Scratch Discussion Forums</a:t>
            </a:r>
            <a:endParaRPr/>
          </a:p>
          <a:p>
            <a:pPr>
              <a:lnSpc>
                <a:spcPct val="100000"/>
              </a:lnSpc>
              <a:buFont typeface="Wingdings" charset="2"/>
              <a:buChar char=""/>
            </a:pPr>
            <a:r>
              <a:rPr lang="fr-FR" sz="1200">
                <a:solidFill>
                  <a:srgbClr val="000000"/>
                </a:solidFill>
                <a:latin typeface="Futura Condensed"/>
              </a:rPr>
              <a:t>http://scratch.mit.edu/discuss</a:t>
            </a:r>
            <a:endParaRPr/>
          </a:p>
          <a:p>
            <a:pPr>
              <a:lnSpc>
                <a:spcPct val="100000"/>
              </a:lnSpc>
              <a:buFont typeface="Wingdings" charset="2"/>
              <a:buChar char=""/>
            </a:pPr>
            <a:r>
              <a:rPr lang="fr-FR" sz="1200">
                <a:solidFill>
                  <a:srgbClr val="000000"/>
                </a:solidFill>
                <a:latin typeface="Futura Condensed"/>
              </a:rPr>
              <a:t>Scratch FAQ</a:t>
            </a:r>
            <a:endParaRPr/>
          </a:p>
          <a:p>
            <a:pPr>
              <a:lnSpc>
                <a:spcPct val="100000"/>
              </a:lnSpc>
              <a:buFont typeface="Wingdings" charset="2"/>
              <a:buChar char=""/>
            </a:pPr>
            <a:r>
              <a:rPr lang="fr-FR" sz="1200">
                <a:solidFill>
                  <a:srgbClr val="000000"/>
                </a:solidFill>
                <a:latin typeface="Futura Condensed"/>
              </a:rPr>
              <a:t>http://scratch.mit.edu/help/faq</a:t>
            </a:r>
            <a:endParaRPr/>
          </a:p>
        </p:txBody>
      </p:sp>
      <p:sp>
        <p:nvSpPr>
          <p:cNvPr id="161" name="CustomShape 6"/>
          <p:cNvSpPr/>
          <p:nvPr/>
        </p:nvSpPr>
        <p:spPr>
          <a:xfrm>
            <a:off x="400788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RESOURCES</a:t>
            </a:r>
            <a:endParaRPr/>
          </a:p>
        </p:txBody>
      </p:sp>
      <p:sp>
        <p:nvSpPr>
          <p:cNvPr id="162" name="Line 7"/>
          <p:cNvSpPr/>
          <p:nvPr/>
        </p:nvSpPr>
        <p:spPr>
          <a:xfrm flipV="1">
            <a:off x="4104720" y="3163320"/>
            <a:ext cx="3117240" cy="8640"/>
          </a:xfrm>
          <a:prstGeom prst="line">
            <a:avLst/>
          </a:prstGeom>
          <a:ln w="9360">
            <a:solidFill>
              <a:srgbClr val="000000"/>
            </a:solidFill>
            <a:round/>
          </a:ln>
        </p:spPr>
      </p:sp>
      <p:sp>
        <p:nvSpPr>
          <p:cNvPr id="163" name="CustomShape 8"/>
          <p:cNvSpPr/>
          <p:nvPr/>
        </p:nvSpPr>
        <p:spPr>
          <a:xfrm>
            <a:off x="4105080" y="5326560"/>
            <a:ext cx="3116520" cy="118440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What do you know?</a:t>
            </a:r>
            <a:endParaRPr/>
          </a:p>
          <a:p>
            <a:pPr>
              <a:lnSpc>
                <a:spcPct val="100000"/>
              </a:lnSpc>
              <a:buFont typeface="Lucida Grande"/>
              <a:buChar char="+"/>
            </a:pPr>
            <a:r>
              <a:rPr lang="fr-FR" sz="1200">
                <a:solidFill>
                  <a:srgbClr val="000000"/>
                </a:solidFill>
                <a:latin typeface="Futura Condensed"/>
              </a:rPr>
              <a:t>What do you want to know?</a:t>
            </a:r>
            <a:endParaRPr/>
          </a:p>
          <a:p>
            <a:pPr>
              <a:lnSpc>
                <a:spcPct val="100000"/>
              </a:lnSpc>
              <a:buFont typeface="Lucida Grande"/>
              <a:buChar char="+"/>
            </a:pPr>
            <a:r>
              <a:rPr lang="fr-FR" sz="1200">
                <a:solidFill>
                  <a:srgbClr val="000000"/>
                </a:solidFill>
                <a:latin typeface="Futura Condensed"/>
              </a:rPr>
              <a:t>What did you learn?</a:t>
            </a:r>
            <a:endParaRPr/>
          </a:p>
          <a:p>
            <a:pPr>
              <a:lnSpc>
                <a:spcPct val="100000"/>
              </a:lnSpc>
              <a:buFont typeface="Lucida Grande"/>
              <a:buChar char="+"/>
            </a:pPr>
            <a:r>
              <a:rPr lang="fr-FR" sz="1200">
                <a:solidFill>
                  <a:srgbClr val="000000"/>
                </a:solidFill>
                <a:latin typeface="Futura Condensed"/>
              </a:rPr>
              <a:t>What were your strategies for investigating what you wanted to know?</a:t>
            </a:r>
            <a:endParaRPr/>
          </a:p>
        </p:txBody>
      </p:sp>
      <p:sp>
        <p:nvSpPr>
          <p:cNvPr id="164" name="CustomShape 9"/>
          <p:cNvSpPr/>
          <p:nvPr/>
        </p:nvSpPr>
        <p:spPr>
          <a:xfrm>
            <a:off x="4007880" y="483084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REFLECTION PROMPTS</a:t>
            </a:r>
            <a:endParaRPr/>
          </a:p>
        </p:txBody>
      </p:sp>
      <p:sp>
        <p:nvSpPr>
          <p:cNvPr id="165" name="Line 10"/>
          <p:cNvSpPr/>
          <p:nvPr/>
        </p:nvSpPr>
        <p:spPr>
          <a:xfrm flipV="1">
            <a:off x="4104720" y="5161680"/>
            <a:ext cx="3117240" cy="8280"/>
          </a:xfrm>
          <a:prstGeom prst="line">
            <a:avLst/>
          </a:prstGeom>
          <a:ln w="9360">
            <a:solidFill>
              <a:srgbClr val="000000"/>
            </a:solidFill>
            <a:round/>
          </a:ln>
        </p:spPr>
      </p:sp>
      <p:sp>
        <p:nvSpPr>
          <p:cNvPr id="166" name="CustomShape 11"/>
          <p:cNvSpPr/>
          <p:nvPr/>
        </p:nvSpPr>
        <p:spPr>
          <a:xfrm>
            <a:off x="4105080" y="6963120"/>
            <a:ext cx="3116520" cy="81936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Were students able to learn what they wanted to know? </a:t>
            </a:r>
            <a:endParaRPr/>
          </a:p>
          <a:p>
            <a:pPr>
              <a:lnSpc>
                <a:spcPct val="100000"/>
              </a:lnSpc>
              <a:buFont typeface="Lucida Grande"/>
              <a:buChar char="+"/>
            </a:pPr>
            <a:r>
              <a:rPr lang="fr-FR" sz="1200">
                <a:solidFill>
                  <a:srgbClr val="000000"/>
                </a:solidFill>
                <a:latin typeface="Futura Condensed"/>
              </a:rPr>
              <a:t>What strategies and resources did they employ?</a:t>
            </a:r>
            <a:endParaRPr/>
          </a:p>
        </p:txBody>
      </p:sp>
      <p:sp>
        <p:nvSpPr>
          <p:cNvPr id="167" name="CustomShape 12"/>
          <p:cNvSpPr/>
          <p:nvPr/>
        </p:nvSpPr>
        <p:spPr>
          <a:xfrm>
            <a:off x="4007880" y="646740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REVIEWING STUDENT WORK</a:t>
            </a:r>
            <a:endParaRPr/>
          </a:p>
        </p:txBody>
      </p:sp>
      <p:sp>
        <p:nvSpPr>
          <p:cNvPr id="168" name="Line 13"/>
          <p:cNvSpPr/>
          <p:nvPr/>
        </p:nvSpPr>
        <p:spPr>
          <a:xfrm flipV="1">
            <a:off x="4104720" y="6798240"/>
            <a:ext cx="3117240" cy="8280"/>
          </a:xfrm>
          <a:prstGeom prst="line">
            <a:avLst/>
          </a:prstGeom>
          <a:ln w="9360">
            <a:solidFill>
              <a:srgbClr val="000000"/>
            </a:solidFill>
            <a:round/>
          </a:ln>
        </p:spPr>
      </p:sp>
      <p:sp>
        <p:nvSpPr>
          <p:cNvPr id="169" name="CustomShape 14"/>
          <p:cNvSpPr/>
          <p:nvPr/>
        </p:nvSpPr>
        <p:spPr>
          <a:xfrm>
            <a:off x="1300680" y="647640"/>
            <a:ext cx="2318400" cy="1780560"/>
          </a:xfrm>
          <a:prstGeom prst="rect">
            <a:avLst/>
          </a:prstGeom>
          <a:noFill/>
          <a:ln>
            <a:noFill/>
          </a:ln>
        </p:spPr>
        <p:txBody>
          <a:bodyPr lIns="90000" rIns="90000" tIns="45000" bIns="45000"/>
          <a:p>
            <a:r>
              <a:rPr lang="fr-FR" sz="3700">
                <a:solidFill>
                  <a:srgbClr val="000000"/>
                </a:solidFill>
                <a:latin typeface="Futura Condensed"/>
              </a:rPr>
              <a:t>KNOW WANT </a:t>
            </a:r>
            <a:endParaRPr/>
          </a:p>
          <a:p>
            <a:pPr>
              <a:lnSpc>
                <a:spcPct val="100000"/>
              </a:lnSpc>
            </a:pPr>
            <a:r>
              <a:rPr lang="fr-FR" sz="3700">
                <a:solidFill>
                  <a:srgbClr val="000000"/>
                </a:solidFill>
                <a:latin typeface="Futura Condensed"/>
              </a:rPr>
              <a:t>LEARN</a:t>
            </a:r>
            <a:endParaRPr/>
          </a:p>
        </p:txBody>
      </p:sp>
      <p:sp>
        <p:nvSpPr>
          <p:cNvPr id="170" name="CustomShape 15"/>
          <p:cNvSpPr/>
          <p:nvPr/>
        </p:nvSpPr>
        <p:spPr>
          <a:xfrm>
            <a:off x="2527920" y="1694520"/>
            <a:ext cx="1091520" cy="718920"/>
          </a:xfrm>
          <a:prstGeom prst="rect">
            <a:avLst/>
          </a:prstGeom>
          <a:noFill/>
          <a:ln>
            <a:noFill/>
          </a:ln>
        </p:spPr>
        <p:txBody>
          <a:bodyPr lIns="90000" rIns="90000" tIns="45000" bIns="45000"/>
          <a:p>
            <a:pPr>
              <a:lnSpc>
                <a:spcPct val="120000"/>
              </a:lnSpc>
            </a:pPr>
            <a:r>
              <a:rPr lang="fr-FR" sz="1000" baseline="-25000">
                <a:solidFill>
                  <a:srgbClr val="000000"/>
                </a:solidFill>
                <a:latin typeface="Futura Condensed"/>
              </a:rPr>
              <a:t>SUGGESTED TIME</a:t>
            </a:r>
            <a:endParaRPr/>
          </a:p>
          <a:p>
            <a:pPr>
              <a:lnSpc>
                <a:spcPct val="150000"/>
              </a:lnSpc>
            </a:pPr>
            <a:r>
              <a:rPr lang="fr-FR" sz="1000">
                <a:solidFill>
                  <a:srgbClr val="000000"/>
                </a:solidFill>
                <a:latin typeface="Futura Condensed"/>
              </a:rPr>
              <a:t>30–45 MINUTES</a:t>
            </a:r>
            <a:endParaRPr/>
          </a:p>
        </p:txBody>
      </p:sp>
      <p:pic>
        <p:nvPicPr>
          <p:cNvPr id="171" name="Picture 53" descr=""/>
          <p:cNvPicPr/>
          <p:nvPr/>
        </p:nvPicPr>
        <p:blipFill>
          <a:blip r:embed="rId1"/>
          <a:stretch>
            <a:fillRect/>
          </a:stretch>
        </p:blipFill>
        <p:spPr>
          <a:xfrm>
            <a:off x="2266560" y="1752480"/>
            <a:ext cx="328320" cy="328320"/>
          </a:xfrm>
          <a:prstGeom prst="rect">
            <a:avLst/>
          </a:prstGeom>
          <a:ln>
            <a:noFill/>
          </a:ln>
        </p:spPr>
      </p:pic>
      <p:sp>
        <p:nvSpPr>
          <p:cNvPr id="172" name="Line 16"/>
          <p:cNvSpPr/>
          <p:nvPr/>
        </p:nvSpPr>
        <p:spPr>
          <a:xfrm>
            <a:off x="3882960" y="794160"/>
            <a:ext cx="0" cy="1123200"/>
          </a:xfrm>
          <a:prstGeom prst="line">
            <a:avLst/>
          </a:prstGeom>
          <a:ln cap="rnd" w="3240">
            <a:solidFill>
              <a:srgbClr val="000000"/>
            </a:solidFill>
            <a:custDash>
              <a:ds d="4900000000" sp="3675000000"/>
            </a:custDash>
            <a:round/>
          </a:ln>
        </p:spPr>
      </p:sp>
      <p:sp>
        <p:nvSpPr>
          <p:cNvPr id="173" name="Line 17"/>
          <p:cNvSpPr/>
          <p:nvPr/>
        </p:nvSpPr>
        <p:spPr>
          <a:xfrm flipH="1">
            <a:off x="3661920" y="794520"/>
            <a:ext cx="221040" cy="0"/>
          </a:xfrm>
          <a:prstGeom prst="line">
            <a:avLst/>
          </a:prstGeom>
          <a:ln cap="rnd" w="3240">
            <a:solidFill>
              <a:srgbClr val="000000"/>
            </a:solidFill>
            <a:custDash>
              <a:ds d="4900000000" sp="3675000000"/>
            </a:custDash>
            <a:round/>
          </a:ln>
        </p:spPr>
      </p:sp>
      <p:sp>
        <p:nvSpPr>
          <p:cNvPr id="174" name="Line 18"/>
          <p:cNvSpPr/>
          <p:nvPr/>
        </p:nvSpPr>
        <p:spPr>
          <a:xfrm flipH="1">
            <a:off x="3661920" y="1912680"/>
            <a:ext cx="221040" cy="0"/>
          </a:xfrm>
          <a:prstGeom prst="line">
            <a:avLst/>
          </a:prstGeom>
          <a:ln cap="rnd" w="3240">
            <a:solidFill>
              <a:srgbClr val="000000"/>
            </a:solidFill>
            <a:custDash>
              <a:ds d="4900000000" sp="3675000000"/>
            </a:custDash>
            <a:round/>
            <a:tailEnd len="med" type="triangle" w="med"/>
          </a:ln>
        </p:spPr>
      </p:sp>
      <p:sp>
        <p:nvSpPr>
          <p:cNvPr id="175" name="Line 19"/>
          <p:cNvSpPr/>
          <p:nvPr/>
        </p:nvSpPr>
        <p:spPr>
          <a:xfrm>
            <a:off x="3882960" y="1342800"/>
            <a:ext cx="221040" cy="0"/>
          </a:xfrm>
          <a:prstGeom prst="line">
            <a:avLst/>
          </a:prstGeom>
          <a:ln cap="rnd" w="3240">
            <a:solidFill>
              <a:srgbClr val="000000"/>
            </a:solidFill>
            <a:custDash>
              <a:ds d="4900000000" sp="3675000000"/>
            </a:custDash>
            <a:round/>
            <a:tailEnd len="med" type="triangle" w="med"/>
          </a:ln>
        </p:spPr>
      </p:sp>
      <p:sp>
        <p:nvSpPr>
          <p:cNvPr id="176" name="CustomShape 20"/>
          <p:cNvSpPr/>
          <p:nvPr/>
        </p:nvSpPr>
        <p:spPr>
          <a:xfrm>
            <a:off x="457920" y="76420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a:t>
            </a:r>
            <a:endParaRPr/>
          </a:p>
        </p:txBody>
      </p:sp>
      <p:sp>
        <p:nvSpPr>
          <p:cNvPr id="177" name="Line 21"/>
          <p:cNvSpPr/>
          <p:nvPr/>
        </p:nvSpPr>
        <p:spPr>
          <a:xfrm flipV="1">
            <a:off x="550800" y="7968960"/>
            <a:ext cx="6671160" cy="14040"/>
          </a:xfrm>
          <a:prstGeom prst="line">
            <a:avLst/>
          </a:prstGeom>
          <a:ln w="9360">
            <a:solidFill>
              <a:srgbClr val="000000"/>
            </a:solidFill>
            <a:round/>
          </a:ln>
        </p:spPr>
      </p:sp>
      <p:sp>
        <p:nvSpPr>
          <p:cNvPr id="178" name="CustomShape 22"/>
          <p:cNvSpPr/>
          <p:nvPr/>
        </p:nvSpPr>
        <p:spPr>
          <a:xfrm>
            <a:off x="4007880" y="763056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 TO SELF</a:t>
            </a:r>
            <a:endParaRPr/>
          </a:p>
        </p:txBody>
      </p:sp>
      <p:sp>
        <p:nvSpPr>
          <p:cNvPr id="179" name="Line 23"/>
          <p:cNvSpPr/>
          <p:nvPr/>
        </p:nvSpPr>
        <p:spPr>
          <a:xfrm>
            <a:off x="3856680" y="8086680"/>
            <a:ext cx="0" cy="1805760"/>
          </a:xfrm>
          <a:prstGeom prst="line">
            <a:avLst/>
          </a:prstGeom>
          <a:ln cap="rnd" w="6480">
            <a:solidFill>
              <a:srgbClr val="808080"/>
            </a:solidFill>
            <a:custDash>
              <a:ds d="4900000000" sp="3675000000"/>
            </a:custDash>
            <a:round/>
          </a:ln>
        </p:spPr>
      </p:sp>
      <p:sp>
        <p:nvSpPr>
          <p:cNvPr id="180" name="CustomShape 24"/>
          <p:cNvSpPr/>
          <p:nvPr/>
        </p:nvSpPr>
        <p:spPr>
          <a:xfrm>
            <a:off x="4105080" y="8217720"/>
            <a:ext cx="3108960" cy="1196640"/>
          </a:xfrm>
          <a:prstGeom prst="rect">
            <a:avLst/>
          </a:prstGeom>
          <a:noFill/>
          <a:ln w="6480">
            <a:noFill/>
          </a:ln>
        </p:spPr>
        <p:txBody>
          <a:bodyPr lIns="90000" rIns="90000" tIns="45000" bIns="45000"/>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p:txBody>
      </p:sp>
      <p:sp>
        <p:nvSpPr>
          <p:cNvPr id="181" name="Line 25"/>
          <p:cNvSpPr/>
          <p:nvPr/>
        </p:nvSpPr>
        <p:spPr>
          <a:xfrm flipH="1">
            <a:off x="4401000" y="8385840"/>
            <a:ext cx="2814840" cy="0"/>
          </a:xfrm>
          <a:prstGeom prst="line">
            <a:avLst/>
          </a:prstGeom>
          <a:ln cap="rnd" w="6480">
            <a:solidFill>
              <a:srgbClr val="000000"/>
            </a:solidFill>
            <a:custDash>
              <a:ds d="4900000000" sp="3675000000"/>
            </a:custDash>
            <a:round/>
          </a:ln>
        </p:spPr>
      </p:sp>
      <p:sp>
        <p:nvSpPr>
          <p:cNvPr id="182" name="Line 26"/>
          <p:cNvSpPr/>
          <p:nvPr/>
        </p:nvSpPr>
        <p:spPr>
          <a:xfrm flipH="1">
            <a:off x="4401000" y="8679240"/>
            <a:ext cx="2814840" cy="0"/>
          </a:xfrm>
          <a:prstGeom prst="line">
            <a:avLst/>
          </a:prstGeom>
          <a:ln cap="rnd" w="6480">
            <a:solidFill>
              <a:srgbClr val="000000"/>
            </a:solidFill>
            <a:custDash>
              <a:ds d="4900000000" sp="3675000000"/>
            </a:custDash>
            <a:round/>
          </a:ln>
        </p:spPr>
      </p:sp>
      <p:sp>
        <p:nvSpPr>
          <p:cNvPr id="183" name="Line 27"/>
          <p:cNvSpPr/>
          <p:nvPr/>
        </p:nvSpPr>
        <p:spPr>
          <a:xfrm flipH="1">
            <a:off x="4401000" y="8975520"/>
            <a:ext cx="2820960" cy="0"/>
          </a:xfrm>
          <a:prstGeom prst="line">
            <a:avLst/>
          </a:prstGeom>
          <a:ln cap="rnd" w="6480">
            <a:solidFill>
              <a:srgbClr val="000000"/>
            </a:solidFill>
            <a:custDash>
              <a:ds d="4900000000" sp="3675000000"/>
            </a:custDash>
            <a:round/>
          </a:ln>
        </p:spPr>
      </p:sp>
      <p:sp>
        <p:nvSpPr>
          <p:cNvPr id="184" name="Line 28"/>
          <p:cNvSpPr/>
          <p:nvPr/>
        </p:nvSpPr>
        <p:spPr>
          <a:xfrm flipH="1">
            <a:off x="4401000" y="9269280"/>
            <a:ext cx="2814840" cy="0"/>
          </a:xfrm>
          <a:prstGeom prst="line">
            <a:avLst/>
          </a:prstGeom>
          <a:ln cap="rnd" w="6480">
            <a:solidFill>
              <a:srgbClr val="000000"/>
            </a:solidFill>
            <a:custDash>
              <a:ds d="4900000000" sp="3675000000"/>
            </a:custDash>
            <a:round/>
          </a:ln>
        </p:spPr>
      </p:sp>
      <p:sp>
        <p:nvSpPr>
          <p:cNvPr id="185" name="CustomShape 29"/>
          <p:cNvSpPr/>
          <p:nvPr/>
        </p:nvSpPr>
        <p:spPr>
          <a:xfrm>
            <a:off x="551160" y="8142840"/>
            <a:ext cx="3230640" cy="1184400"/>
          </a:xfrm>
          <a:prstGeom prst="rect">
            <a:avLst/>
          </a:prstGeom>
          <a:noFill/>
          <a:ln w="6480">
            <a:noFill/>
          </a:ln>
        </p:spPr>
        <p:txBody>
          <a:bodyPr lIns="90000" rIns="90000" tIns="45000" bIns="45000"/>
          <a:p>
            <a:pPr>
              <a:lnSpc>
                <a:spcPct val="100000"/>
              </a:lnSpc>
              <a:buFont typeface="Lucida Grande"/>
              <a:buChar char="+"/>
            </a:pPr>
            <a:r>
              <a:rPr lang="fr-FR" sz="1200">
                <a:solidFill>
                  <a:srgbClr val="000000"/>
                </a:solidFill>
                <a:latin typeface="Futura Condensed"/>
              </a:rPr>
              <a:t>Help students find and use other resources during their research such as leveraging knowledgeable peers, posing questions to family members and friends, or posting a question in the Scratch discussion forums.</a:t>
            </a:r>
            <a:endParaRPr/>
          </a:p>
        </p:txBody>
      </p:sp>
      <p:pic>
        <p:nvPicPr>
          <p:cNvPr id="186" name="Picture 4" descr=""/>
          <p:cNvPicPr/>
          <p:nvPr/>
        </p:nvPicPr>
        <p:blipFill>
          <a:blip r:embed="rId2"/>
          <a:stretch>
            <a:fillRect/>
          </a:stretch>
        </p:blipFill>
        <p:spPr>
          <a:xfrm>
            <a:off x="551160" y="0"/>
            <a:ext cx="493200" cy="2791080"/>
          </a:xfrm>
          <a:prstGeom prst="rect">
            <a:avLst/>
          </a:prstGeom>
          <a:ln>
            <a:noFill/>
          </a:ln>
        </p:spPr>
      </p:pic>
      <p:sp>
        <p:nvSpPr>
          <p:cNvPr id="187" name="CustomShape 30"/>
          <p:cNvSpPr/>
          <p:nvPr/>
        </p:nvSpPr>
        <p:spPr>
          <a:xfrm rot="5400000">
            <a:off x="-259920" y="970560"/>
            <a:ext cx="2110320" cy="820800"/>
          </a:xfrm>
          <a:prstGeom prst="rect">
            <a:avLst/>
          </a:prstGeom>
          <a:noFill/>
          <a:ln>
            <a:noFill/>
          </a:ln>
        </p:spPr>
        <p:txBody>
          <a:bodyPr lIns="45000" rIns="45000" tIns="90000" bIns="90000" anchor="ctr"/>
          <a:p>
            <a:pPr algn="r">
              <a:lnSpc>
                <a:spcPct val="100000"/>
              </a:lnSpc>
            </a:pPr>
            <a:r>
              <a:rPr lang="fr-FR" sz="2400">
                <a:solidFill>
                  <a:srgbClr val="ffffff"/>
                </a:solidFill>
                <a:latin typeface="Futura Condensed"/>
              </a:rPr>
              <a:t> </a:t>
            </a:r>
            <a:r>
              <a:rPr lang="fr-FR" sz="2400">
                <a:solidFill>
                  <a:srgbClr val="ffffff"/>
                </a:solidFill>
                <a:latin typeface="Futura Condensed"/>
              </a:rPr>
              <a:t>UNIT 5  ACTIVITY</a:t>
            </a:r>
            <a:endParaRPr/>
          </a:p>
        </p:txBody>
      </p:sp>
      <p:sp>
        <p:nvSpPr>
          <p:cNvPr id="188" name="CustomShape 31"/>
          <p:cNvSpPr/>
          <p:nvPr/>
        </p:nvSpPr>
        <p:spPr>
          <a:xfrm>
            <a:off x="551160" y="2542320"/>
            <a:ext cx="478800" cy="243360"/>
          </a:xfrm>
          <a:prstGeom prst="triangle">
            <a:avLst>
              <a:gd name="adj" fmla="val 51144"/>
            </a:avLst>
          </a:prstGeom>
          <a:solidFill>
            <a:srgbClr val="ffffff"/>
          </a:solidFill>
          <a:ln w="9360">
            <a:solidFill>
              <a:srgbClr val="ffffff"/>
            </a:solidFill>
            <a:round/>
          </a:ln>
        </p:spPr>
      </p:sp>
      <p:sp>
        <p:nvSpPr>
          <p:cNvPr id="189" name="CustomShape 32"/>
          <p:cNvSpPr/>
          <p:nvPr/>
        </p:nvSpPr>
        <p:spPr>
          <a:xfrm>
            <a:off x="142560" y="9519840"/>
            <a:ext cx="1812960" cy="534960"/>
          </a:xfrm>
          <a:prstGeom prst="rect">
            <a:avLst/>
          </a:prstGeom>
          <a:noFill/>
          <a:ln>
            <a:noFill/>
          </a:ln>
        </p:spPr>
        <p:txBody>
          <a:bodyPr lIns="90000" rIns="90000" tIns="45000" bIns="45000" anchor="ctr"/>
          <a:p>
            <a:pPr>
              <a:lnSpc>
                <a:spcPct val="100000"/>
              </a:lnSpc>
            </a:pPr>
            <a:r>
              <a:rPr lang="fr-FR" sz="1200">
                <a:solidFill>
                  <a:srgbClr val="8b8b8b"/>
                </a:solidFill>
                <a:latin typeface="Futura Condensed"/>
              </a:rPr>
              <a:t>92</a:t>
            </a:r>
            <a:endParaRPr/>
          </a:p>
        </p:txBody>
      </p:sp>
    </p:spTree>
  </p:cSld>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190" name="CustomShape 1"/>
          <p:cNvSpPr/>
          <p:nvPr/>
        </p:nvSpPr>
        <p:spPr>
          <a:xfrm>
            <a:off x="2533320" y="905040"/>
            <a:ext cx="4525560" cy="343080"/>
          </a:xfrm>
          <a:prstGeom prst="rect">
            <a:avLst/>
          </a:prstGeom>
          <a:noFill/>
          <a:ln cap="rnd" w="6480">
            <a:solidFill>
              <a:srgbClr val="000000"/>
            </a:solidFill>
            <a:custDash>
              <a:ds d="4900000000" sp="3675000000"/>
            </a:custDash>
            <a:round/>
          </a:ln>
        </p:spPr>
        <p:txBody>
          <a:bodyPr lIns="90000" rIns="90000" tIns="91440" bIns="91440" anchor="ctr"/>
          <a:p>
            <a:pPr algn="ctr">
              <a:lnSpc>
                <a:spcPct val="100000"/>
              </a:lnSpc>
            </a:pPr>
            <a:r>
              <a:rPr lang="fr-FR" sz="1050">
                <a:solidFill>
                  <a:srgbClr val="000000"/>
                </a:solidFill>
                <a:latin typeface="Futura Condensed"/>
              </a:rPr>
              <a:t>NAME:    ____________________________________________________</a:t>
            </a:r>
            <a:endParaRPr/>
          </a:p>
        </p:txBody>
      </p:sp>
      <p:sp>
        <p:nvSpPr>
          <p:cNvPr id="191" name="CustomShape 2"/>
          <p:cNvSpPr/>
          <p:nvPr/>
        </p:nvSpPr>
        <p:spPr>
          <a:xfrm>
            <a:off x="2455560" y="1375560"/>
            <a:ext cx="4670640" cy="1549440"/>
          </a:xfrm>
          <a:prstGeom prst="rect">
            <a:avLst/>
          </a:prstGeom>
          <a:noFill/>
          <a:ln>
            <a:noFill/>
          </a:ln>
        </p:spPr>
        <p:txBody>
          <a:bodyPr lIns="90000" rIns="90000" tIns="45000" bIns="45000"/>
          <a:p>
            <a:pPr algn="just">
              <a:lnSpc>
                <a:spcPct val="100000"/>
              </a:lnSpc>
            </a:pPr>
            <a:r>
              <a:rPr lang="fr-FR" sz="1200">
                <a:solidFill>
                  <a:srgbClr val="000000"/>
                </a:solidFill>
                <a:latin typeface="Futura Condensed"/>
              </a:rPr>
              <a:t>What do you know about creative computing &amp; scratch? What do you want to know next? This activity is an opportunity for you to consider which areas of Scratch you feel comfortable navigating (What do I know?) and which areas you would like to explore further (What do I want to know?). Use different resources around you to investigate what you want to know, and then share your findings (What did I learn?).</a:t>
            </a:r>
            <a:endParaRPr/>
          </a:p>
        </p:txBody>
      </p:sp>
      <p:sp>
        <p:nvSpPr>
          <p:cNvPr id="192" name="CustomShape 3"/>
          <p:cNvSpPr/>
          <p:nvPr/>
        </p:nvSpPr>
        <p:spPr>
          <a:xfrm>
            <a:off x="515520" y="7556400"/>
            <a:ext cx="2873520" cy="516600"/>
          </a:xfrm>
          <a:prstGeom prst="rect">
            <a:avLst/>
          </a:prstGeom>
          <a:noFill/>
          <a:ln>
            <a:noFill/>
          </a:ln>
        </p:spPr>
        <p:txBody>
          <a:bodyPr lIns="90000" rIns="90000" tIns="45000" bIns="45000"/>
          <a:p>
            <a:pPr>
              <a:lnSpc>
                <a:spcPct val="100000"/>
              </a:lnSpc>
            </a:pPr>
            <a:r>
              <a:rPr lang="fr-FR" sz="2800">
                <a:solidFill>
                  <a:srgbClr val="ffffff"/>
                </a:solidFill>
                <a:latin typeface="Futura Condensed"/>
              </a:rPr>
              <a:t>TIPS &amp; TRICKS</a:t>
            </a:r>
            <a:endParaRPr/>
          </a:p>
        </p:txBody>
      </p:sp>
      <p:sp>
        <p:nvSpPr>
          <p:cNvPr id="193" name="CustomShape 4"/>
          <p:cNvSpPr/>
          <p:nvPr/>
        </p:nvSpPr>
        <p:spPr>
          <a:xfrm flipH="1">
            <a:off x="-1440" y="2437200"/>
            <a:ext cx="7302600" cy="567720"/>
          </a:xfrm>
          <a:prstGeom prst="rect">
            <a:avLst/>
          </a:prstGeom>
          <a:solidFill>
            <a:srgbClr val="f7a654"/>
          </a:solidFill>
          <a:ln w="9360">
            <a:noFill/>
          </a:ln>
        </p:spPr>
      </p:sp>
      <p:sp>
        <p:nvSpPr>
          <p:cNvPr id="194" name="CustomShape 5"/>
          <p:cNvSpPr/>
          <p:nvPr/>
        </p:nvSpPr>
        <p:spPr>
          <a:xfrm flipH="1">
            <a:off x="456480" y="2491920"/>
            <a:ext cx="3401280" cy="455760"/>
          </a:xfrm>
          <a:prstGeom prst="rect">
            <a:avLst/>
          </a:prstGeom>
          <a:noFill/>
          <a:ln>
            <a:noFill/>
          </a:ln>
        </p:spPr>
        <p:txBody>
          <a:bodyPr lIns="90000" rIns="90000" tIns="45000" bIns="45000" anchor="ctr"/>
          <a:p>
            <a:pPr>
              <a:lnSpc>
                <a:spcPct val="100000"/>
              </a:lnSpc>
            </a:pPr>
            <a:r>
              <a:rPr lang="fr-FR" sz="2400">
                <a:solidFill>
                  <a:srgbClr val="ffffff"/>
                </a:solidFill>
                <a:latin typeface="Futura Condensed"/>
              </a:rPr>
              <a:t>WHAT DO I KNOW?</a:t>
            </a:r>
            <a:endParaRPr/>
          </a:p>
        </p:txBody>
      </p:sp>
      <p:sp>
        <p:nvSpPr>
          <p:cNvPr id="195" name="CustomShape 6"/>
          <p:cNvSpPr/>
          <p:nvPr/>
        </p:nvSpPr>
        <p:spPr>
          <a:xfrm rot="16200000">
            <a:off x="6897240" y="2599920"/>
            <a:ext cx="567720" cy="243360"/>
          </a:xfrm>
          <a:prstGeom prst="triangle">
            <a:avLst>
              <a:gd name="adj" fmla="val 51144"/>
            </a:avLst>
          </a:prstGeom>
          <a:solidFill>
            <a:srgbClr val="ffffff"/>
          </a:solidFill>
          <a:ln w="9360">
            <a:solidFill>
              <a:srgbClr val="ffffff"/>
            </a:solidFill>
            <a:round/>
          </a:ln>
        </p:spPr>
      </p:sp>
      <p:sp>
        <p:nvSpPr>
          <p:cNvPr id="196" name="CustomShape 7"/>
          <p:cNvSpPr/>
          <p:nvPr/>
        </p:nvSpPr>
        <p:spPr>
          <a:xfrm flipH="1">
            <a:off x="456480" y="3046320"/>
            <a:ext cx="6186240" cy="424800"/>
          </a:xfrm>
          <a:prstGeom prst="rect">
            <a:avLst/>
          </a:prstGeom>
          <a:noFill/>
          <a:ln>
            <a:noFill/>
          </a:ln>
        </p:spPr>
        <p:txBody>
          <a:bodyPr lIns="90000" rIns="90000" tIns="45000" bIns="45000"/>
          <a:p>
            <a:pPr algn="just">
              <a:lnSpc>
                <a:spcPct val="100000"/>
              </a:lnSpc>
            </a:pPr>
            <a:r>
              <a:rPr lang="fr-FR" sz="1100">
                <a:solidFill>
                  <a:srgbClr val="000000"/>
                </a:solidFill>
                <a:latin typeface="Futura Condensed"/>
              </a:rPr>
              <a:t>Reflecting on your design experiences so far, write down what you know about Scratch and creative computing.</a:t>
            </a:r>
            <a:endParaRPr/>
          </a:p>
        </p:txBody>
      </p:sp>
      <p:sp>
        <p:nvSpPr>
          <p:cNvPr id="197" name="CustomShape 8"/>
          <p:cNvSpPr/>
          <p:nvPr/>
        </p:nvSpPr>
        <p:spPr>
          <a:xfrm>
            <a:off x="-360" y="4854960"/>
            <a:ext cx="7316280" cy="567720"/>
          </a:xfrm>
          <a:prstGeom prst="rect">
            <a:avLst/>
          </a:prstGeom>
          <a:solidFill>
            <a:srgbClr val="f7a654"/>
          </a:solidFill>
          <a:ln w="9360">
            <a:noFill/>
          </a:ln>
        </p:spPr>
      </p:sp>
      <p:sp>
        <p:nvSpPr>
          <p:cNvPr id="198" name="CustomShape 9"/>
          <p:cNvSpPr/>
          <p:nvPr/>
        </p:nvSpPr>
        <p:spPr>
          <a:xfrm flipH="1" rot="5400000">
            <a:off x="6922440" y="5029560"/>
            <a:ext cx="567720" cy="218880"/>
          </a:xfrm>
          <a:prstGeom prst="triangle">
            <a:avLst>
              <a:gd name="adj" fmla="val 51144"/>
            </a:avLst>
          </a:prstGeom>
          <a:solidFill>
            <a:srgbClr val="ffffff"/>
          </a:solidFill>
          <a:ln w="9360">
            <a:solidFill>
              <a:srgbClr val="ffffff"/>
            </a:solidFill>
            <a:round/>
          </a:ln>
        </p:spPr>
      </p:sp>
      <p:sp>
        <p:nvSpPr>
          <p:cNvPr id="199" name="CustomShape 10"/>
          <p:cNvSpPr/>
          <p:nvPr/>
        </p:nvSpPr>
        <p:spPr>
          <a:xfrm flipH="1">
            <a:off x="456480" y="4726440"/>
            <a:ext cx="3401280" cy="821520"/>
          </a:xfrm>
          <a:prstGeom prst="rect">
            <a:avLst/>
          </a:prstGeom>
          <a:noFill/>
          <a:ln>
            <a:noFill/>
          </a:ln>
        </p:spPr>
        <p:txBody>
          <a:bodyPr lIns="90000" rIns="90000" tIns="45000" bIns="45000" anchor="ctr"/>
          <a:p>
            <a:pPr>
              <a:lnSpc>
                <a:spcPct val="100000"/>
              </a:lnSpc>
            </a:pPr>
            <a:r>
              <a:rPr lang="fr-FR" sz="2400">
                <a:solidFill>
                  <a:srgbClr val="ffffff"/>
                </a:solidFill>
                <a:latin typeface="Futura Condensed"/>
              </a:rPr>
              <a:t>WHAT DO I WANT TO KNOW?</a:t>
            </a:r>
            <a:endParaRPr/>
          </a:p>
        </p:txBody>
      </p:sp>
      <p:sp>
        <p:nvSpPr>
          <p:cNvPr id="200" name="CustomShape 11"/>
          <p:cNvSpPr/>
          <p:nvPr/>
        </p:nvSpPr>
        <p:spPr>
          <a:xfrm flipH="1">
            <a:off x="456480" y="5465880"/>
            <a:ext cx="6186240" cy="424800"/>
          </a:xfrm>
          <a:prstGeom prst="rect">
            <a:avLst/>
          </a:prstGeom>
          <a:noFill/>
          <a:ln>
            <a:noFill/>
          </a:ln>
        </p:spPr>
        <p:txBody>
          <a:bodyPr lIns="90000" rIns="90000" tIns="45000" bIns="45000"/>
          <a:p>
            <a:pPr algn="just">
              <a:lnSpc>
                <a:spcPct val="100000"/>
              </a:lnSpc>
            </a:pPr>
            <a:r>
              <a:rPr lang="fr-FR" sz="1100">
                <a:solidFill>
                  <a:srgbClr val="000000"/>
                </a:solidFill>
                <a:latin typeface="Futura Condensed"/>
              </a:rPr>
              <a:t>Based on your personal interests, generate a list of things you want to find out more about or discover next.</a:t>
            </a:r>
            <a:endParaRPr/>
          </a:p>
        </p:txBody>
      </p:sp>
      <p:sp>
        <p:nvSpPr>
          <p:cNvPr id="201" name="CustomShape 12"/>
          <p:cNvSpPr/>
          <p:nvPr/>
        </p:nvSpPr>
        <p:spPr>
          <a:xfrm flipH="1">
            <a:off x="456480" y="7882560"/>
            <a:ext cx="6186240" cy="424800"/>
          </a:xfrm>
          <a:prstGeom prst="rect">
            <a:avLst/>
          </a:prstGeom>
          <a:noFill/>
          <a:ln>
            <a:noFill/>
          </a:ln>
        </p:spPr>
        <p:txBody>
          <a:bodyPr lIns="90000" rIns="90000" tIns="45000" bIns="45000"/>
          <a:p>
            <a:pPr algn="just">
              <a:lnSpc>
                <a:spcPct val="100000"/>
              </a:lnSpc>
            </a:pPr>
            <a:r>
              <a:rPr lang="fr-FR" sz="1100">
                <a:solidFill>
                  <a:srgbClr val="000000"/>
                </a:solidFill>
                <a:latin typeface="Futura Condensed"/>
              </a:rPr>
              <a:t>Gather resources to investigate items from the list you created above, and then share what you learned from your research.</a:t>
            </a:r>
            <a:endParaRPr/>
          </a:p>
        </p:txBody>
      </p:sp>
      <p:sp>
        <p:nvSpPr>
          <p:cNvPr id="202" name="CustomShape 13"/>
          <p:cNvSpPr/>
          <p:nvPr/>
        </p:nvSpPr>
        <p:spPr>
          <a:xfrm>
            <a:off x="457920" y="647640"/>
            <a:ext cx="2318400" cy="1780560"/>
          </a:xfrm>
          <a:prstGeom prst="rect">
            <a:avLst/>
          </a:prstGeom>
          <a:noFill/>
          <a:ln>
            <a:noFill/>
          </a:ln>
        </p:spPr>
        <p:txBody>
          <a:bodyPr lIns="90000" rIns="90000" tIns="45000" bIns="45000"/>
          <a:p>
            <a:r>
              <a:rPr lang="fr-FR" sz="3700">
                <a:solidFill>
                  <a:srgbClr val="000000"/>
                </a:solidFill>
                <a:latin typeface="Futura Condensed"/>
              </a:rPr>
              <a:t>KNOW WANT </a:t>
            </a:r>
            <a:endParaRPr/>
          </a:p>
          <a:p>
            <a:pPr>
              <a:lnSpc>
                <a:spcPct val="100000"/>
              </a:lnSpc>
            </a:pPr>
            <a:r>
              <a:rPr lang="fr-FR" sz="3700">
                <a:solidFill>
                  <a:srgbClr val="000000"/>
                </a:solidFill>
                <a:latin typeface="Futura Condensed"/>
              </a:rPr>
              <a:t>LEARN</a:t>
            </a:r>
            <a:endParaRPr/>
          </a:p>
        </p:txBody>
      </p:sp>
      <p:sp>
        <p:nvSpPr>
          <p:cNvPr id="203" name="CustomShape 14"/>
          <p:cNvSpPr/>
          <p:nvPr/>
        </p:nvSpPr>
        <p:spPr>
          <a:xfrm>
            <a:off x="-360" y="7272360"/>
            <a:ext cx="7316280" cy="567720"/>
          </a:xfrm>
          <a:prstGeom prst="rect">
            <a:avLst/>
          </a:prstGeom>
          <a:solidFill>
            <a:srgbClr val="f7a654"/>
          </a:solidFill>
          <a:ln w="9360">
            <a:noFill/>
          </a:ln>
        </p:spPr>
      </p:sp>
      <p:sp>
        <p:nvSpPr>
          <p:cNvPr id="204" name="CustomShape 15"/>
          <p:cNvSpPr/>
          <p:nvPr/>
        </p:nvSpPr>
        <p:spPr>
          <a:xfrm flipH="1" rot="5400000">
            <a:off x="6922440" y="7446960"/>
            <a:ext cx="567720" cy="218880"/>
          </a:xfrm>
          <a:prstGeom prst="triangle">
            <a:avLst>
              <a:gd name="adj" fmla="val 51144"/>
            </a:avLst>
          </a:prstGeom>
          <a:solidFill>
            <a:srgbClr val="ffffff"/>
          </a:solidFill>
          <a:ln w="9360">
            <a:solidFill>
              <a:srgbClr val="ffffff"/>
            </a:solidFill>
            <a:round/>
          </a:ln>
        </p:spPr>
      </p:sp>
      <p:sp>
        <p:nvSpPr>
          <p:cNvPr id="205" name="CustomShape 16"/>
          <p:cNvSpPr/>
          <p:nvPr/>
        </p:nvSpPr>
        <p:spPr>
          <a:xfrm flipH="1">
            <a:off x="456480" y="7327080"/>
            <a:ext cx="3401280" cy="455760"/>
          </a:xfrm>
          <a:prstGeom prst="rect">
            <a:avLst/>
          </a:prstGeom>
          <a:noFill/>
          <a:ln>
            <a:noFill/>
          </a:ln>
        </p:spPr>
        <p:txBody>
          <a:bodyPr lIns="90000" rIns="90000" tIns="45000" bIns="45000" anchor="ctr"/>
          <a:p>
            <a:pPr>
              <a:lnSpc>
                <a:spcPct val="100000"/>
              </a:lnSpc>
            </a:pPr>
            <a:r>
              <a:rPr lang="fr-FR" sz="2400">
                <a:solidFill>
                  <a:srgbClr val="ffffff"/>
                </a:solidFill>
                <a:latin typeface="Futura Condensed"/>
              </a:rPr>
              <a:t>WHAT DID I LEARN?</a:t>
            </a:r>
            <a:endParaRPr/>
          </a:p>
        </p:txBody>
      </p:sp>
    </p:spTree>
  </p:cSld>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06" name="CustomShape 1"/>
          <p:cNvSpPr/>
          <p:nvPr/>
        </p:nvSpPr>
        <p:spPr>
          <a:xfrm>
            <a:off x="1307520" y="595800"/>
            <a:ext cx="2815200" cy="1247760"/>
          </a:xfrm>
          <a:prstGeom prst="rect">
            <a:avLst/>
          </a:prstGeom>
          <a:noFill/>
          <a:ln>
            <a:noFill/>
          </a:ln>
        </p:spPr>
        <p:txBody>
          <a:bodyPr lIns="90000" rIns="90000" tIns="45000" bIns="45000"/>
          <a:p>
            <a:pPr>
              <a:lnSpc>
                <a:spcPct val="100000"/>
              </a:lnSpc>
            </a:pPr>
            <a:r>
              <a:rPr lang="fr-FR" sz="3800">
                <a:solidFill>
                  <a:srgbClr val="000000"/>
                </a:solidFill>
                <a:latin typeface="Futura Condensed"/>
              </a:rPr>
              <a:t>ROUND TWO</a:t>
            </a:r>
            <a:endParaRPr/>
          </a:p>
        </p:txBody>
      </p:sp>
      <p:sp>
        <p:nvSpPr>
          <p:cNvPr id="207" name="CustomShape 2"/>
          <p:cNvSpPr/>
          <p:nvPr/>
        </p:nvSpPr>
        <p:spPr>
          <a:xfrm>
            <a:off x="4222080" y="795240"/>
            <a:ext cx="2999160" cy="158004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400">
                <a:solidFill>
                  <a:srgbClr val="000000"/>
                </a:solidFill>
                <a:latin typeface="Futura Condensed"/>
              </a:rPr>
              <a:t>OBJECTIVES</a:t>
            </a:r>
            <a:endParaRPr/>
          </a:p>
          <a:p>
            <a:pPr>
              <a:lnSpc>
                <a:spcPct val="100000"/>
              </a:lnSpc>
            </a:pPr>
            <a:r>
              <a:rPr lang="fr-FR" sz="1200">
                <a:solidFill>
                  <a:srgbClr val="000000"/>
                </a:solidFill>
                <a:latin typeface="Futura Condensed"/>
              </a:rPr>
              <a:t>By completing this activity, students will:</a:t>
            </a:r>
            <a:endParaRPr/>
          </a:p>
          <a:p>
            <a:pPr>
              <a:lnSpc>
                <a:spcPct val="100000"/>
              </a:lnSpc>
              <a:buFont typeface="Lucida Grande"/>
              <a:buChar char="+"/>
            </a:pPr>
            <a:r>
              <a:rPr lang="fr-FR" sz="1200">
                <a:solidFill>
                  <a:srgbClr val="000000"/>
                </a:solidFill>
                <a:latin typeface="Futura Condensed"/>
              </a:rPr>
              <a:t>have the opportunity to create a self-remix of past work or spend time on a unit activity that was previously skipped or not completed</a:t>
            </a:r>
            <a:endParaRPr/>
          </a:p>
        </p:txBody>
      </p:sp>
      <p:sp>
        <p:nvSpPr>
          <p:cNvPr id="208" name="CustomShape 3"/>
          <p:cNvSpPr/>
          <p:nvPr/>
        </p:nvSpPr>
        <p:spPr>
          <a:xfrm>
            <a:off x="4105080" y="3328560"/>
            <a:ext cx="3116520" cy="27252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Wingdings" charset="2"/>
              <a:buChar char=""/>
            </a:pPr>
            <a:r>
              <a:rPr lang="fr-FR" sz="1200">
                <a:solidFill>
                  <a:srgbClr val="000000"/>
                </a:solidFill>
                <a:latin typeface="Futura Condensed"/>
              </a:rPr>
              <a:t>Units 0-5 handouts</a:t>
            </a:r>
            <a:endParaRPr/>
          </a:p>
        </p:txBody>
      </p:sp>
      <p:sp>
        <p:nvSpPr>
          <p:cNvPr id="209" name="CustomShape 4"/>
          <p:cNvSpPr/>
          <p:nvPr/>
        </p:nvSpPr>
        <p:spPr>
          <a:xfrm>
            <a:off x="4007880" y="283284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RESOURCES</a:t>
            </a:r>
            <a:endParaRPr/>
          </a:p>
        </p:txBody>
      </p:sp>
      <p:sp>
        <p:nvSpPr>
          <p:cNvPr id="210" name="Line 5"/>
          <p:cNvSpPr/>
          <p:nvPr/>
        </p:nvSpPr>
        <p:spPr>
          <a:xfrm flipV="1">
            <a:off x="4104720" y="3163320"/>
            <a:ext cx="3117240" cy="8640"/>
          </a:xfrm>
          <a:prstGeom prst="line">
            <a:avLst/>
          </a:prstGeom>
          <a:ln w="9360">
            <a:solidFill>
              <a:srgbClr val="000000"/>
            </a:solidFill>
            <a:round/>
          </a:ln>
        </p:spPr>
      </p:sp>
      <p:sp>
        <p:nvSpPr>
          <p:cNvPr id="211" name="CustomShape 6"/>
          <p:cNvSpPr/>
          <p:nvPr/>
        </p:nvSpPr>
        <p:spPr>
          <a:xfrm>
            <a:off x="4105080" y="4217760"/>
            <a:ext cx="3116520" cy="81936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Why did you choose that project or activity to work on?</a:t>
            </a:r>
            <a:endParaRPr/>
          </a:p>
          <a:p>
            <a:pPr>
              <a:lnSpc>
                <a:spcPct val="100000"/>
              </a:lnSpc>
              <a:buFont typeface="Lucida Grande"/>
              <a:buChar char="+"/>
            </a:pPr>
            <a:r>
              <a:rPr lang="fr-FR" sz="1200">
                <a:solidFill>
                  <a:srgbClr val="000000"/>
                </a:solidFill>
                <a:latin typeface="Futura Condensed"/>
              </a:rPr>
              <a:t>What would you do if you had more time?</a:t>
            </a:r>
            <a:endParaRPr/>
          </a:p>
        </p:txBody>
      </p:sp>
      <p:sp>
        <p:nvSpPr>
          <p:cNvPr id="212" name="CustomShape 7"/>
          <p:cNvSpPr/>
          <p:nvPr/>
        </p:nvSpPr>
        <p:spPr>
          <a:xfrm>
            <a:off x="4007880" y="3721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REFLECTION PROMPTS</a:t>
            </a:r>
            <a:endParaRPr/>
          </a:p>
        </p:txBody>
      </p:sp>
      <p:sp>
        <p:nvSpPr>
          <p:cNvPr id="213" name="Line 8"/>
          <p:cNvSpPr/>
          <p:nvPr/>
        </p:nvSpPr>
        <p:spPr>
          <a:xfrm flipV="1">
            <a:off x="4104720" y="4052520"/>
            <a:ext cx="3117240" cy="8280"/>
          </a:xfrm>
          <a:prstGeom prst="line">
            <a:avLst/>
          </a:prstGeom>
          <a:ln w="9360">
            <a:solidFill>
              <a:srgbClr val="000000"/>
            </a:solidFill>
            <a:round/>
          </a:ln>
        </p:spPr>
      </p:sp>
      <p:sp>
        <p:nvSpPr>
          <p:cNvPr id="214" name="CustomShape 9"/>
          <p:cNvSpPr/>
          <p:nvPr/>
        </p:nvSpPr>
        <p:spPr>
          <a:xfrm>
            <a:off x="4105080" y="5284440"/>
            <a:ext cx="3116520" cy="118440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Did students create self-remixes or work on activities?</a:t>
            </a:r>
            <a:endParaRPr/>
          </a:p>
          <a:p>
            <a:pPr>
              <a:lnSpc>
                <a:spcPct val="100000"/>
              </a:lnSpc>
              <a:buFont typeface="Lucida Grande"/>
              <a:buChar char="+"/>
            </a:pPr>
            <a:r>
              <a:rPr lang="fr-FR" sz="1200">
                <a:solidFill>
                  <a:srgbClr val="000000"/>
                </a:solidFill>
                <a:latin typeface="Futura Condensed"/>
              </a:rPr>
              <a:t>What did you learn about your students’ interests?</a:t>
            </a:r>
            <a:endParaRPr/>
          </a:p>
          <a:p>
            <a:pPr>
              <a:lnSpc>
                <a:spcPct val="100000"/>
              </a:lnSpc>
              <a:buFont typeface="Lucida Grande"/>
              <a:buChar char="+"/>
            </a:pPr>
            <a:r>
              <a:rPr lang="fr-FR" sz="1200">
                <a:solidFill>
                  <a:srgbClr val="000000"/>
                </a:solidFill>
                <a:latin typeface="Futura Condensed"/>
              </a:rPr>
              <a:t>What further support might your students need?</a:t>
            </a:r>
            <a:endParaRPr/>
          </a:p>
        </p:txBody>
      </p:sp>
      <p:sp>
        <p:nvSpPr>
          <p:cNvPr id="215" name="CustomShape 10"/>
          <p:cNvSpPr/>
          <p:nvPr/>
        </p:nvSpPr>
        <p:spPr>
          <a:xfrm>
            <a:off x="4007880" y="478872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REVIEWING STUDENT WORK</a:t>
            </a:r>
            <a:endParaRPr/>
          </a:p>
        </p:txBody>
      </p:sp>
      <p:sp>
        <p:nvSpPr>
          <p:cNvPr id="216" name="Line 11"/>
          <p:cNvSpPr/>
          <p:nvPr/>
        </p:nvSpPr>
        <p:spPr>
          <a:xfrm flipV="1">
            <a:off x="4104720" y="5119200"/>
            <a:ext cx="3117240" cy="8640"/>
          </a:xfrm>
          <a:prstGeom prst="line">
            <a:avLst/>
          </a:prstGeom>
          <a:ln w="9360">
            <a:solidFill>
              <a:srgbClr val="000000"/>
            </a:solidFill>
            <a:round/>
          </a:ln>
        </p:spPr>
      </p:sp>
      <p:sp>
        <p:nvSpPr>
          <p:cNvPr id="217" name="CustomShape 12"/>
          <p:cNvSpPr/>
          <p:nvPr/>
        </p:nvSpPr>
        <p:spPr>
          <a:xfrm>
            <a:off x="2535480" y="1692360"/>
            <a:ext cx="1091520" cy="718920"/>
          </a:xfrm>
          <a:prstGeom prst="rect">
            <a:avLst/>
          </a:prstGeom>
          <a:noFill/>
          <a:ln>
            <a:noFill/>
          </a:ln>
        </p:spPr>
        <p:txBody>
          <a:bodyPr lIns="90000" rIns="90000" tIns="45000" bIns="45000"/>
          <a:p>
            <a:pPr>
              <a:lnSpc>
                <a:spcPct val="120000"/>
              </a:lnSpc>
            </a:pPr>
            <a:r>
              <a:rPr lang="fr-FR" sz="1000" baseline="-25000">
                <a:solidFill>
                  <a:srgbClr val="000000"/>
                </a:solidFill>
                <a:latin typeface="Futura Condensed"/>
              </a:rPr>
              <a:t>SUGGESTED TIME</a:t>
            </a:r>
            <a:endParaRPr/>
          </a:p>
          <a:p>
            <a:pPr>
              <a:lnSpc>
                <a:spcPct val="150000"/>
              </a:lnSpc>
            </a:pPr>
            <a:r>
              <a:rPr lang="fr-FR" sz="1000">
                <a:solidFill>
                  <a:srgbClr val="000000"/>
                </a:solidFill>
                <a:latin typeface="Futura Condensed"/>
              </a:rPr>
              <a:t>45–60 MINUTES</a:t>
            </a:r>
            <a:endParaRPr/>
          </a:p>
        </p:txBody>
      </p:sp>
      <p:pic>
        <p:nvPicPr>
          <p:cNvPr id="218" name="Picture 52" descr=""/>
          <p:cNvPicPr/>
          <p:nvPr/>
        </p:nvPicPr>
        <p:blipFill>
          <a:blip r:embed="rId1"/>
          <a:srcRect l="0" t="17487" r="0" b="0"/>
          <a:stretch>
            <a:fillRect/>
          </a:stretch>
        </p:blipFill>
        <p:spPr>
          <a:xfrm>
            <a:off x="2278440" y="1808280"/>
            <a:ext cx="324000" cy="267120"/>
          </a:xfrm>
          <a:prstGeom prst="rect">
            <a:avLst/>
          </a:prstGeom>
          <a:ln>
            <a:noFill/>
          </a:ln>
        </p:spPr>
      </p:pic>
      <p:sp>
        <p:nvSpPr>
          <p:cNvPr id="219" name="Line 13"/>
          <p:cNvSpPr/>
          <p:nvPr/>
        </p:nvSpPr>
        <p:spPr>
          <a:xfrm>
            <a:off x="3890520" y="794160"/>
            <a:ext cx="0" cy="1123200"/>
          </a:xfrm>
          <a:prstGeom prst="line">
            <a:avLst/>
          </a:prstGeom>
          <a:ln cap="rnd" w="3240">
            <a:solidFill>
              <a:srgbClr val="000000"/>
            </a:solidFill>
            <a:custDash>
              <a:ds d="4900000000" sp="3675000000"/>
            </a:custDash>
            <a:round/>
          </a:ln>
        </p:spPr>
      </p:sp>
      <p:sp>
        <p:nvSpPr>
          <p:cNvPr id="220" name="Line 14"/>
          <p:cNvSpPr/>
          <p:nvPr/>
        </p:nvSpPr>
        <p:spPr>
          <a:xfrm flipH="1">
            <a:off x="3669480" y="794520"/>
            <a:ext cx="221040" cy="0"/>
          </a:xfrm>
          <a:prstGeom prst="line">
            <a:avLst/>
          </a:prstGeom>
          <a:ln cap="rnd" w="3240">
            <a:solidFill>
              <a:srgbClr val="000000"/>
            </a:solidFill>
            <a:custDash>
              <a:ds d="4900000000" sp="3675000000"/>
            </a:custDash>
            <a:round/>
          </a:ln>
        </p:spPr>
      </p:sp>
      <p:sp>
        <p:nvSpPr>
          <p:cNvPr id="221" name="Line 15"/>
          <p:cNvSpPr/>
          <p:nvPr/>
        </p:nvSpPr>
        <p:spPr>
          <a:xfrm flipH="1">
            <a:off x="3669480" y="1912680"/>
            <a:ext cx="221040" cy="0"/>
          </a:xfrm>
          <a:prstGeom prst="line">
            <a:avLst/>
          </a:prstGeom>
          <a:ln cap="rnd" w="3240">
            <a:solidFill>
              <a:srgbClr val="000000"/>
            </a:solidFill>
            <a:custDash>
              <a:ds d="4900000000" sp="3675000000"/>
            </a:custDash>
            <a:round/>
            <a:tailEnd len="med" type="triangle" w="med"/>
          </a:ln>
        </p:spPr>
      </p:sp>
      <p:sp>
        <p:nvSpPr>
          <p:cNvPr id="222" name="Line 16"/>
          <p:cNvSpPr/>
          <p:nvPr/>
        </p:nvSpPr>
        <p:spPr>
          <a:xfrm>
            <a:off x="3890520" y="1342800"/>
            <a:ext cx="221040" cy="0"/>
          </a:xfrm>
          <a:prstGeom prst="line">
            <a:avLst/>
          </a:prstGeom>
          <a:ln cap="rnd" w="3240">
            <a:solidFill>
              <a:srgbClr val="000000"/>
            </a:solidFill>
            <a:custDash>
              <a:ds d="4900000000" sp="3675000000"/>
            </a:custDash>
            <a:round/>
            <a:tailEnd len="med" type="triangle" w="med"/>
          </a:ln>
        </p:spPr>
      </p:sp>
      <p:sp>
        <p:nvSpPr>
          <p:cNvPr id="223" name="CustomShape 17"/>
          <p:cNvSpPr/>
          <p:nvPr/>
        </p:nvSpPr>
        <p:spPr>
          <a:xfrm>
            <a:off x="550440" y="3328560"/>
            <a:ext cx="3230640" cy="364896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Wingdings" charset="2"/>
              <a:buChar char=""/>
            </a:pPr>
            <a:r>
              <a:rPr lang="fr-FR" sz="1200">
                <a:solidFill>
                  <a:srgbClr val="000000"/>
                </a:solidFill>
                <a:latin typeface="Futura Condensed"/>
              </a:rPr>
              <a:t>Optionally, have the activity handouts from Units 0-5 available to guide students.</a:t>
            </a:r>
            <a:endParaRPr/>
          </a:p>
          <a:p>
            <a:pPr>
              <a:lnSpc>
                <a:spcPct val="100000"/>
              </a:lnSpc>
            </a:pPr>
            <a:endParaRPr/>
          </a:p>
          <a:p>
            <a:pPr>
              <a:lnSpc>
                <a:spcPct val="100000"/>
              </a:lnSpc>
            </a:pPr>
            <a:r>
              <a:rPr lang="fr-FR" sz="1200">
                <a:solidFill>
                  <a:srgbClr val="000000"/>
                </a:solidFill>
                <a:latin typeface="Futura Condensed"/>
              </a:rPr>
              <a:t>Give students self-directed time to:</a:t>
            </a:r>
            <a:endParaRPr/>
          </a:p>
          <a:p>
            <a:pPr>
              <a:lnSpc>
                <a:spcPct val="100000"/>
              </a:lnSpc>
            </a:pPr>
            <a:r>
              <a:rPr lang="fr-FR" sz="1200">
                <a:solidFill>
                  <a:srgbClr val="000000"/>
                </a:solidFill>
                <a:latin typeface="Futura Condensed"/>
              </a:rPr>
              <a:t>1. reimagine or extend a past project by creating a self-remix: a remix of one’s own project.</a:t>
            </a:r>
            <a:endParaRPr/>
          </a:p>
          <a:p>
            <a:pPr>
              <a:lnSpc>
                <a:spcPct val="100000"/>
              </a:lnSpc>
              <a:buFont typeface="Wingdings" charset="2"/>
              <a:buChar char=""/>
            </a:pPr>
            <a:r>
              <a:rPr lang="fr-FR" sz="1200">
                <a:solidFill>
                  <a:srgbClr val="000000"/>
                </a:solidFill>
                <a:latin typeface="Futura Condensed"/>
              </a:rPr>
              <a:t>2. revisit and work on a previous unit activity that was either skipped or not completed.</a:t>
            </a:r>
            <a:endParaRPr/>
          </a:p>
          <a:p>
            <a:pPr>
              <a:lnSpc>
                <a:spcPct val="100000"/>
              </a:lnSpc>
            </a:pPr>
            <a:endParaRPr/>
          </a:p>
          <a:p>
            <a:pPr>
              <a:lnSpc>
                <a:spcPct val="100000"/>
              </a:lnSpc>
              <a:buFont typeface="Wingdings" charset="2"/>
              <a:buChar char=""/>
            </a:pPr>
            <a:r>
              <a:rPr lang="fr-FR" sz="1200">
                <a:solidFill>
                  <a:srgbClr val="000000"/>
                </a:solidFill>
                <a:latin typeface="Futura Condensed"/>
              </a:rPr>
              <a:t>Encourage students to share their self-remixes or activity outcomes with one another. We suggest using pair-share or design demo.</a:t>
            </a:r>
            <a:endParaRPr/>
          </a:p>
          <a:p>
            <a:pPr>
              <a:lnSpc>
                <a:spcPct val="100000"/>
              </a:lnSpc>
            </a:pPr>
            <a:endParaRPr/>
          </a:p>
          <a:p>
            <a:pPr>
              <a:lnSpc>
                <a:spcPct val="100000"/>
              </a:lnSpc>
              <a:buFont typeface="Wingdings" charset="2"/>
              <a:buChar char=""/>
            </a:pPr>
            <a:r>
              <a:rPr lang="fr-FR" sz="1200">
                <a:solidFill>
                  <a:srgbClr val="000000"/>
                </a:solidFill>
                <a:latin typeface="Futura Condensed"/>
              </a:rPr>
              <a:t>Invite students to think back on the design process by responding to the reflection prompts in their design journals or in a group discussion.</a:t>
            </a:r>
            <a:endParaRPr/>
          </a:p>
        </p:txBody>
      </p:sp>
      <p:sp>
        <p:nvSpPr>
          <p:cNvPr id="224" name="Line 18"/>
          <p:cNvSpPr/>
          <p:nvPr/>
        </p:nvSpPr>
        <p:spPr>
          <a:xfrm flipV="1">
            <a:off x="550080" y="3163320"/>
            <a:ext cx="3231360" cy="8640"/>
          </a:xfrm>
          <a:prstGeom prst="line">
            <a:avLst/>
          </a:prstGeom>
          <a:ln w="9360">
            <a:solidFill>
              <a:srgbClr val="000000"/>
            </a:solidFill>
            <a:round/>
          </a:ln>
        </p:spPr>
      </p:sp>
      <p:sp>
        <p:nvSpPr>
          <p:cNvPr id="225" name="CustomShape 19"/>
          <p:cNvSpPr/>
          <p:nvPr/>
        </p:nvSpPr>
        <p:spPr>
          <a:xfrm>
            <a:off x="45792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ACTIVITY DESCRIPTION</a:t>
            </a:r>
            <a:endParaRPr/>
          </a:p>
        </p:txBody>
      </p:sp>
      <p:sp>
        <p:nvSpPr>
          <p:cNvPr id="226" name="CustomShape 20"/>
          <p:cNvSpPr/>
          <p:nvPr/>
        </p:nvSpPr>
        <p:spPr>
          <a:xfrm>
            <a:off x="457920" y="76420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a:t>
            </a:r>
            <a:endParaRPr/>
          </a:p>
        </p:txBody>
      </p:sp>
      <p:sp>
        <p:nvSpPr>
          <p:cNvPr id="227" name="Line 21"/>
          <p:cNvSpPr/>
          <p:nvPr/>
        </p:nvSpPr>
        <p:spPr>
          <a:xfrm flipV="1">
            <a:off x="550800" y="7968960"/>
            <a:ext cx="6671160" cy="14040"/>
          </a:xfrm>
          <a:prstGeom prst="line">
            <a:avLst/>
          </a:prstGeom>
          <a:ln w="9360">
            <a:solidFill>
              <a:srgbClr val="000000"/>
            </a:solidFill>
            <a:round/>
          </a:ln>
        </p:spPr>
      </p:sp>
      <p:sp>
        <p:nvSpPr>
          <p:cNvPr id="228" name="CustomShape 22"/>
          <p:cNvSpPr/>
          <p:nvPr/>
        </p:nvSpPr>
        <p:spPr>
          <a:xfrm>
            <a:off x="4007880" y="763056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 TO SELF</a:t>
            </a:r>
            <a:endParaRPr/>
          </a:p>
        </p:txBody>
      </p:sp>
      <p:sp>
        <p:nvSpPr>
          <p:cNvPr id="229" name="Line 23"/>
          <p:cNvSpPr/>
          <p:nvPr/>
        </p:nvSpPr>
        <p:spPr>
          <a:xfrm>
            <a:off x="3856680" y="8086680"/>
            <a:ext cx="0" cy="1805760"/>
          </a:xfrm>
          <a:prstGeom prst="line">
            <a:avLst/>
          </a:prstGeom>
          <a:ln cap="rnd" w="6480">
            <a:solidFill>
              <a:srgbClr val="808080"/>
            </a:solidFill>
            <a:custDash>
              <a:ds d="4900000000" sp="3675000000"/>
            </a:custDash>
            <a:round/>
          </a:ln>
        </p:spPr>
      </p:sp>
      <p:sp>
        <p:nvSpPr>
          <p:cNvPr id="230" name="CustomShape 24"/>
          <p:cNvSpPr/>
          <p:nvPr/>
        </p:nvSpPr>
        <p:spPr>
          <a:xfrm>
            <a:off x="4105080" y="8217720"/>
            <a:ext cx="3108960" cy="1196640"/>
          </a:xfrm>
          <a:prstGeom prst="rect">
            <a:avLst/>
          </a:prstGeom>
          <a:noFill/>
          <a:ln w="6480">
            <a:noFill/>
          </a:ln>
        </p:spPr>
        <p:txBody>
          <a:bodyPr lIns="90000" rIns="90000" tIns="45000" bIns="45000"/>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p:txBody>
      </p:sp>
      <p:sp>
        <p:nvSpPr>
          <p:cNvPr id="231" name="Line 25"/>
          <p:cNvSpPr/>
          <p:nvPr/>
        </p:nvSpPr>
        <p:spPr>
          <a:xfrm flipH="1">
            <a:off x="4401000" y="8385840"/>
            <a:ext cx="2814840" cy="0"/>
          </a:xfrm>
          <a:prstGeom prst="line">
            <a:avLst/>
          </a:prstGeom>
          <a:ln cap="rnd" w="6480">
            <a:solidFill>
              <a:srgbClr val="000000"/>
            </a:solidFill>
            <a:custDash>
              <a:ds d="4900000000" sp="3675000000"/>
            </a:custDash>
            <a:round/>
          </a:ln>
        </p:spPr>
      </p:sp>
      <p:sp>
        <p:nvSpPr>
          <p:cNvPr id="232" name="Line 26"/>
          <p:cNvSpPr/>
          <p:nvPr/>
        </p:nvSpPr>
        <p:spPr>
          <a:xfrm flipH="1">
            <a:off x="4401000" y="8679240"/>
            <a:ext cx="2814840" cy="0"/>
          </a:xfrm>
          <a:prstGeom prst="line">
            <a:avLst/>
          </a:prstGeom>
          <a:ln cap="rnd" w="6480">
            <a:solidFill>
              <a:srgbClr val="000000"/>
            </a:solidFill>
            <a:custDash>
              <a:ds d="4900000000" sp="3675000000"/>
            </a:custDash>
            <a:round/>
          </a:ln>
        </p:spPr>
      </p:sp>
      <p:sp>
        <p:nvSpPr>
          <p:cNvPr id="233" name="Line 27"/>
          <p:cNvSpPr/>
          <p:nvPr/>
        </p:nvSpPr>
        <p:spPr>
          <a:xfrm flipH="1">
            <a:off x="4401000" y="8975520"/>
            <a:ext cx="2820960" cy="0"/>
          </a:xfrm>
          <a:prstGeom prst="line">
            <a:avLst/>
          </a:prstGeom>
          <a:ln cap="rnd" w="6480">
            <a:solidFill>
              <a:srgbClr val="000000"/>
            </a:solidFill>
            <a:custDash>
              <a:ds d="4900000000" sp="3675000000"/>
            </a:custDash>
            <a:round/>
          </a:ln>
        </p:spPr>
      </p:sp>
      <p:sp>
        <p:nvSpPr>
          <p:cNvPr id="234" name="Line 28"/>
          <p:cNvSpPr/>
          <p:nvPr/>
        </p:nvSpPr>
        <p:spPr>
          <a:xfrm flipH="1">
            <a:off x="4401000" y="9269280"/>
            <a:ext cx="2814840" cy="0"/>
          </a:xfrm>
          <a:prstGeom prst="line">
            <a:avLst/>
          </a:prstGeom>
          <a:ln cap="rnd" w="6480">
            <a:solidFill>
              <a:srgbClr val="000000"/>
            </a:solidFill>
            <a:custDash>
              <a:ds d="4900000000" sp="3675000000"/>
            </a:custDash>
            <a:round/>
          </a:ln>
        </p:spPr>
      </p:sp>
      <p:sp>
        <p:nvSpPr>
          <p:cNvPr id="235" name="CustomShape 29"/>
          <p:cNvSpPr/>
          <p:nvPr/>
        </p:nvSpPr>
        <p:spPr>
          <a:xfrm>
            <a:off x="551160" y="8142840"/>
            <a:ext cx="3230640" cy="1184400"/>
          </a:xfrm>
          <a:prstGeom prst="rect">
            <a:avLst/>
          </a:prstGeom>
          <a:noFill/>
          <a:ln w="6480">
            <a:noFill/>
          </a:ln>
        </p:spPr>
        <p:txBody>
          <a:bodyPr lIns="90000" rIns="90000" tIns="45000" bIns="45000"/>
          <a:p>
            <a:pPr>
              <a:lnSpc>
                <a:spcPct val="100000"/>
              </a:lnSpc>
              <a:buFont typeface="Lucida Grande"/>
              <a:buChar char="+"/>
            </a:pPr>
            <a:r>
              <a:rPr lang="fr-FR" sz="1200">
                <a:solidFill>
                  <a:srgbClr val="000000"/>
                </a:solidFill>
                <a:latin typeface="Futura Condensed"/>
              </a:rPr>
              <a:t>Invite students to review their design journals and Scratch profiles to reflect back on previous work and activities.</a:t>
            </a:r>
            <a:endParaRPr/>
          </a:p>
          <a:p>
            <a:pPr>
              <a:lnSpc>
                <a:spcPct val="100000"/>
              </a:lnSpc>
              <a:buFont typeface="Lucida Grande"/>
              <a:buChar char="+"/>
            </a:pPr>
            <a:r>
              <a:rPr lang="fr-FR" sz="1200">
                <a:solidFill>
                  <a:srgbClr val="000000"/>
                </a:solidFill>
                <a:latin typeface="Futura Condensed"/>
              </a:rPr>
              <a:t>Encourage students to review their Unit 1 My Studio inspiration projects for ideas.</a:t>
            </a:r>
            <a:endParaRPr/>
          </a:p>
        </p:txBody>
      </p:sp>
      <p:sp>
        <p:nvSpPr>
          <p:cNvPr id="236" name="CustomShape 30"/>
          <p:cNvSpPr/>
          <p:nvPr/>
        </p:nvSpPr>
        <p:spPr>
          <a:xfrm>
            <a:off x="142560" y="9519840"/>
            <a:ext cx="1812960" cy="534960"/>
          </a:xfrm>
          <a:prstGeom prst="rect">
            <a:avLst/>
          </a:prstGeom>
          <a:noFill/>
          <a:ln>
            <a:noFill/>
          </a:ln>
        </p:spPr>
        <p:txBody>
          <a:bodyPr lIns="90000" rIns="90000" tIns="45000" bIns="45000" anchor="ctr"/>
          <a:p>
            <a:pPr>
              <a:lnSpc>
                <a:spcPct val="100000"/>
              </a:lnSpc>
            </a:pPr>
            <a:r>
              <a:rPr lang="fr-FR" sz="1200">
                <a:solidFill>
                  <a:srgbClr val="8b8b8b"/>
                </a:solidFill>
                <a:latin typeface="Futura Condensed"/>
              </a:rPr>
              <a:t>94</a:t>
            </a:r>
            <a:endParaRPr/>
          </a:p>
        </p:txBody>
      </p:sp>
      <p:pic>
        <p:nvPicPr>
          <p:cNvPr id="237" name="Picture 50" descr=""/>
          <p:cNvPicPr/>
          <p:nvPr/>
        </p:nvPicPr>
        <p:blipFill>
          <a:blip r:embed="rId2"/>
          <a:stretch>
            <a:fillRect/>
          </a:stretch>
        </p:blipFill>
        <p:spPr>
          <a:xfrm>
            <a:off x="551160" y="0"/>
            <a:ext cx="493200" cy="2791080"/>
          </a:xfrm>
          <a:prstGeom prst="rect">
            <a:avLst/>
          </a:prstGeom>
          <a:ln>
            <a:noFill/>
          </a:ln>
        </p:spPr>
      </p:pic>
      <p:sp>
        <p:nvSpPr>
          <p:cNvPr id="238" name="CustomShape 31"/>
          <p:cNvSpPr/>
          <p:nvPr/>
        </p:nvSpPr>
        <p:spPr>
          <a:xfrm rot="5400000">
            <a:off x="-259920" y="970560"/>
            <a:ext cx="2110320" cy="820800"/>
          </a:xfrm>
          <a:prstGeom prst="rect">
            <a:avLst/>
          </a:prstGeom>
          <a:noFill/>
          <a:ln>
            <a:noFill/>
          </a:ln>
        </p:spPr>
        <p:txBody>
          <a:bodyPr lIns="45000" rIns="45000" tIns="90000" bIns="90000" anchor="ctr"/>
          <a:p>
            <a:pPr algn="r">
              <a:lnSpc>
                <a:spcPct val="100000"/>
              </a:lnSpc>
            </a:pPr>
            <a:r>
              <a:rPr lang="fr-FR" sz="2400">
                <a:solidFill>
                  <a:srgbClr val="ffffff"/>
                </a:solidFill>
                <a:latin typeface="Futura Condensed"/>
              </a:rPr>
              <a:t> </a:t>
            </a:r>
            <a:r>
              <a:rPr lang="fr-FR" sz="2400">
                <a:solidFill>
                  <a:srgbClr val="ffffff"/>
                </a:solidFill>
                <a:latin typeface="Futura Condensed"/>
              </a:rPr>
              <a:t>UNIT 5  ACTIVITY</a:t>
            </a:r>
            <a:endParaRPr/>
          </a:p>
        </p:txBody>
      </p:sp>
    </p:spTree>
  </p:cSld>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pic>
        <p:nvPicPr>
          <p:cNvPr id="239" name="Picture 2" descr=""/>
          <p:cNvPicPr/>
          <p:nvPr/>
        </p:nvPicPr>
        <p:blipFill>
          <a:blip r:embed="rId1"/>
          <a:stretch>
            <a:fillRect/>
          </a:stretch>
        </p:blipFill>
        <p:spPr>
          <a:xfrm>
            <a:off x="0" y="0"/>
            <a:ext cx="7771680" cy="10057680"/>
          </a:xfrm>
          <a:prstGeom prst="rect">
            <a:avLst/>
          </a:prstGeom>
          <a:ln>
            <a:noFill/>
          </a:ln>
        </p:spPr>
      </p:pic>
    </p:spTree>
  </p:cSld>
</p:sld>
</file>

<file path=ppt/slides/slide8.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sp>
        <p:nvSpPr>
          <p:cNvPr id="240" name="CustomShape 1"/>
          <p:cNvSpPr/>
          <p:nvPr/>
        </p:nvSpPr>
        <p:spPr>
          <a:xfrm>
            <a:off x="551160" y="3328560"/>
            <a:ext cx="3230640" cy="456156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Wingdings" charset="2"/>
              <a:buChar char=""/>
            </a:pPr>
            <a:r>
              <a:rPr lang="fr-FR" sz="1200">
                <a:solidFill>
                  <a:srgbClr val="000000"/>
                </a:solidFill>
                <a:latin typeface="Futura Condensed"/>
              </a:rPr>
              <a:t>Use the Advanced Concepts, Video Sensing examples, and Cloning examples studios to show examples and help students get familiar with blocks that control video sensing and cloning. Optionally, have the Advanced Concepts handout available to guide students.</a:t>
            </a:r>
            <a:endParaRPr/>
          </a:p>
          <a:p>
            <a:pPr>
              <a:lnSpc>
                <a:spcPct val="100000"/>
              </a:lnSpc>
            </a:pPr>
            <a:endParaRPr/>
          </a:p>
          <a:p>
            <a:pPr>
              <a:lnSpc>
                <a:spcPct val="100000"/>
              </a:lnSpc>
              <a:buFont typeface="Wingdings" charset="2"/>
              <a:buChar char=""/>
            </a:pPr>
            <a:r>
              <a:rPr lang="fr-FR" sz="1200">
                <a:solidFill>
                  <a:srgbClr val="000000"/>
                </a:solidFill>
                <a:latin typeface="Futura Condensed"/>
              </a:rPr>
              <a:t>Give students time to explore the code of example programs to create a project that experiments with one or more of the advanced concepts (video sensing, cloning).</a:t>
            </a:r>
            <a:endParaRPr/>
          </a:p>
          <a:p>
            <a:pPr>
              <a:lnSpc>
                <a:spcPct val="100000"/>
              </a:lnSpc>
            </a:pPr>
            <a:endParaRPr/>
          </a:p>
          <a:p>
            <a:pPr>
              <a:lnSpc>
                <a:spcPct val="100000"/>
              </a:lnSpc>
              <a:buFont typeface="Wingdings" charset="2"/>
              <a:buChar char=""/>
            </a:pPr>
            <a:r>
              <a:rPr lang="fr-FR" sz="1200">
                <a:solidFill>
                  <a:srgbClr val="000000"/>
                </a:solidFill>
                <a:latin typeface="Futura Condensed"/>
              </a:rPr>
              <a:t>Encourage students to share their explorations with others. We suggest hosting design demo presentations. Optionally, have students add their projects to the Advanced Concepts studio or a class studio.</a:t>
            </a:r>
            <a:endParaRPr/>
          </a:p>
          <a:p>
            <a:pPr>
              <a:lnSpc>
                <a:spcPct val="100000"/>
              </a:lnSpc>
            </a:pPr>
            <a:endParaRPr/>
          </a:p>
          <a:p>
            <a:pPr>
              <a:lnSpc>
                <a:spcPct val="100000"/>
              </a:lnSpc>
              <a:buFont typeface="Wingdings" charset="2"/>
              <a:buChar char=""/>
            </a:pPr>
            <a:r>
              <a:rPr lang="fr-FR" sz="1200">
                <a:solidFill>
                  <a:srgbClr val="000000"/>
                </a:solidFill>
                <a:latin typeface="Futura Condensed"/>
              </a:rPr>
              <a:t>Ask students to think back on the design process by responding to the reflection prompts in their design journals or in a group discussion.</a:t>
            </a:r>
            <a:endParaRPr/>
          </a:p>
        </p:txBody>
      </p:sp>
      <p:sp>
        <p:nvSpPr>
          <p:cNvPr id="241" name="CustomShape 2"/>
          <p:cNvSpPr/>
          <p:nvPr/>
        </p:nvSpPr>
        <p:spPr>
          <a:xfrm>
            <a:off x="45792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ACTIVITY DESCRIPTION</a:t>
            </a:r>
            <a:endParaRPr/>
          </a:p>
        </p:txBody>
      </p:sp>
      <p:sp>
        <p:nvSpPr>
          <p:cNvPr id="242" name="Line 3"/>
          <p:cNvSpPr/>
          <p:nvPr/>
        </p:nvSpPr>
        <p:spPr>
          <a:xfrm flipV="1">
            <a:off x="550800" y="3163320"/>
            <a:ext cx="3231360" cy="8640"/>
          </a:xfrm>
          <a:prstGeom prst="line">
            <a:avLst/>
          </a:prstGeom>
          <a:ln w="9360">
            <a:solidFill>
              <a:srgbClr val="000000"/>
            </a:solidFill>
            <a:round/>
          </a:ln>
        </p:spPr>
      </p:sp>
      <p:sp>
        <p:nvSpPr>
          <p:cNvPr id="243" name="CustomShape 4"/>
          <p:cNvSpPr/>
          <p:nvPr/>
        </p:nvSpPr>
        <p:spPr>
          <a:xfrm>
            <a:off x="4214520" y="795240"/>
            <a:ext cx="2999160" cy="2310120"/>
          </a:xfrm>
          <a:prstGeom prst="rect">
            <a:avLst/>
          </a:prstGeom>
          <a:noFill/>
          <a:ln cap="rnd" w="6480">
            <a:solidFill>
              <a:srgbClr val="000000"/>
            </a:solidFill>
            <a:custDash>
              <a:ds d="4900000000" sp="3675000000"/>
            </a:custDash>
            <a:round/>
          </a:ln>
        </p:spPr>
        <p:txBody>
          <a:bodyPr lIns="90000" rIns="90000" tIns="45000" bIns="45000"/>
          <a:p>
            <a:pPr>
              <a:lnSpc>
                <a:spcPct val="100000"/>
              </a:lnSpc>
            </a:pPr>
            <a:r>
              <a:rPr lang="fr-FR" sz="1400">
                <a:solidFill>
                  <a:srgbClr val="000000"/>
                </a:solidFill>
                <a:latin typeface="Futura Condensed"/>
              </a:rPr>
              <a:t>OBJECTIVES</a:t>
            </a:r>
            <a:endParaRPr/>
          </a:p>
          <a:p>
            <a:pPr>
              <a:lnSpc>
                <a:spcPct val="100000"/>
              </a:lnSpc>
            </a:pPr>
            <a:r>
              <a:rPr lang="fr-FR" sz="1200">
                <a:solidFill>
                  <a:srgbClr val="000000"/>
                </a:solidFill>
                <a:latin typeface="Futura Condensed"/>
              </a:rPr>
              <a:t>By completing this activity, students will:</a:t>
            </a:r>
            <a:endParaRPr/>
          </a:p>
          <a:p>
            <a:pPr>
              <a:lnSpc>
                <a:spcPct val="100000"/>
              </a:lnSpc>
              <a:buFont typeface="Lucida Grande"/>
              <a:buChar char="+"/>
            </a:pPr>
            <a:r>
              <a:rPr lang="fr-FR" sz="1200">
                <a:solidFill>
                  <a:srgbClr val="000000"/>
                </a:solidFill>
                <a:latin typeface="Futura Condensed"/>
              </a:rPr>
              <a:t>gain more fluency with computational concepts (events, parallelism, data) and practices (experimenting and iterating, testing and debugging, reusing and remixing, abstracting and modularizing) by creating a project exploring video sensing or cloning</a:t>
            </a:r>
            <a:endParaRPr/>
          </a:p>
        </p:txBody>
      </p:sp>
      <p:sp>
        <p:nvSpPr>
          <p:cNvPr id="244" name="CustomShape 5"/>
          <p:cNvSpPr/>
          <p:nvPr/>
        </p:nvSpPr>
        <p:spPr>
          <a:xfrm>
            <a:off x="1300680" y="647640"/>
            <a:ext cx="2815200" cy="1064880"/>
          </a:xfrm>
          <a:prstGeom prst="rect">
            <a:avLst/>
          </a:prstGeom>
          <a:noFill/>
          <a:ln>
            <a:noFill/>
          </a:ln>
        </p:spPr>
        <p:txBody>
          <a:bodyPr lIns="90000" rIns="90000" tIns="45000" bIns="45000"/>
          <a:p>
            <a:pPr>
              <a:lnSpc>
                <a:spcPct val="100000"/>
              </a:lnSpc>
            </a:pPr>
            <a:r>
              <a:rPr lang="fr-FR" sz="3200">
                <a:solidFill>
                  <a:srgbClr val="000000"/>
                </a:solidFill>
                <a:latin typeface="Futura Condensed"/>
              </a:rPr>
              <a:t>ADVANCED </a:t>
            </a:r>
            <a:endParaRPr/>
          </a:p>
          <a:p>
            <a:pPr>
              <a:lnSpc>
                <a:spcPct val="100000"/>
              </a:lnSpc>
            </a:pPr>
            <a:r>
              <a:rPr lang="fr-FR" sz="3200">
                <a:solidFill>
                  <a:srgbClr val="000000"/>
                </a:solidFill>
                <a:latin typeface="Futura Condensed"/>
              </a:rPr>
              <a:t>CONCEPTS</a:t>
            </a:r>
            <a:endParaRPr/>
          </a:p>
        </p:txBody>
      </p:sp>
      <p:sp>
        <p:nvSpPr>
          <p:cNvPr id="245" name="CustomShape 6"/>
          <p:cNvSpPr/>
          <p:nvPr/>
        </p:nvSpPr>
        <p:spPr>
          <a:xfrm>
            <a:off x="4105080" y="3328560"/>
            <a:ext cx="3116520" cy="2097000"/>
          </a:xfrm>
          <a:prstGeom prst="rect">
            <a:avLst/>
          </a:prstGeom>
          <a:noFill/>
          <a:ln cap="rnd" w="6480">
            <a:solidFill>
              <a:srgbClr val="000000"/>
            </a:solidFill>
            <a:custDash>
              <a:ds d="4900000000" sp="3675000000"/>
            </a:custDash>
            <a:round/>
          </a:ln>
        </p:spPr>
        <p:txBody>
          <a:bodyPr lIns="90000" rIns="90000" tIns="45000" bIns="45000"/>
          <a:p>
            <a:r>
              <a:rPr lang="fr-FR" sz="1200">
                <a:solidFill>
                  <a:srgbClr val="000000"/>
                </a:solidFill>
                <a:latin typeface="Futura Condensed"/>
              </a:rPr>
              <a:t>Advanced Concepts studio</a:t>
            </a:r>
            <a:endParaRPr/>
          </a:p>
          <a:p>
            <a:pPr>
              <a:lnSpc>
                <a:spcPct val="100000"/>
              </a:lnSpc>
              <a:buFont typeface="Wingdings" charset="2"/>
              <a:buChar char=""/>
            </a:pPr>
            <a:r>
              <a:rPr lang="fr-FR" sz="1200">
                <a:solidFill>
                  <a:srgbClr val="000000"/>
                </a:solidFill>
                <a:latin typeface="Futura Condensed"/>
              </a:rPr>
              <a:t>http://scratch.mit.edu/studios/221311</a:t>
            </a:r>
            <a:endParaRPr/>
          </a:p>
          <a:p>
            <a:pPr>
              <a:lnSpc>
                <a:spcPct val="100000"/>
              </a:lnSpc>
              <a:buFont typeface="Wingdings" charset="2"/>
              <a:buChar char=""/>
            </a:pPr>
            <a:r>
              <a:rPr lang="fr-FR" sz="1200">
                <a:solidFill>
                  <a:srgbClr val="000000"/>
                </a:solidFill>
                <a:latin typeface="Futura Condensed"/>
              </a:rPr>
              <a:t>Video Sensing handout</a:t>
            </a:r>
            <a:endParaRPr/>
          </a:p>
          <a:p>
            <a:pPr>
              <a:lnSpc>
                <a:spcPct val="100000"/>
              </a:lnSpc>
              <a:buFont typeface="Wingdings" charset="2"/>
              <a:buChar char=""/>
            </a:pPr>
            <a:r>
              <a:rPr lang="fr-FR" sz="1200">
                <a:solidFill>
                  <a:srgbClr val="000000"/>
                </a:solidFill>
                <a:latin typeface="Futura Condensed"/>
              </a:rPr>
              <a:t>Video Sensing examples studio</a:t>
            </a:r>
            <a:endParaRPr/>
          </a:p>
          <a:p>
            <a:pPr>
              <a:lnSpc>
                <a:spcPct val="100000"/>
              </a:lnSpc>
              <a:buFont typeface="Wingdings" charset="2"/>
              <a:buChar char=""/>
            </a:pPr>
            <a:r>
              <a:rPr lang="fr-FR" sz="1200">
                <a:solidFill>
                  <a:srgbClr val="000000"/>
                </a:solidFill>
                <a:latin typeface="Futura Condensed"/>
              </a:rPr>
              <a:t>http://scratch.mit.edu/studios/201435</a:t>
            </a:r>
            <a:endParaRPr/>
          </a:p>
          <a:p>
            <a:pPr>
              <a:lnSpc>
                <a:spcPct val="100000"/>
              </a:lnSpc>
              <a:buFont typeface="Wingdings" charset="2"/>
              <a:buChar char=""/>
            </a:pPr>
            <a:r>
              <a:rPr lang="fr-FR" sz="1200">
                <a:solidFill>
                  <a:srgbClr val="000000"/>
                </a:solidFill>
                <a:latin typeface="Futura Condensed"/>
              </a:rPr>
              <a:t>Cloning handout</a:t>
            </a:r>
            <a:endParaRPr/>
          </a:p>
          <a:p>
            <a:pPr>
              <a:lnSpc>
                <a:spcPct val="100000"/>
              </a:lnSpc>
              <a:buFont typeface="Wingdings" charset="2"/>
              <a:buChar char=""/>
            </a:pPr>
            <a:r>
              <a:rPr lang="fr-FR" sz="1200">
                <a:solidFill>
                  <a:srgbClr val="000000"/>
                </a:solidFill>
                <a:latin typeface="Futura Condensed"/>
              </a:rPr>
              <a:t>Cloning examples studio</a:t>
            </a:r>
            <a:endParaRPr/>
          </a:p>
          <a:p>
            <a:pPr>
              <a:lnSpc>
                <a:spcPct val="100000"/>
              </a:lnSpc>
              <a:buFont typeface="Wingdings" charset="2"/>
              <a:buChar char=""/>
            </a:pPr>
            <a:r>
              <a:rPr lang="fr-FR" sz="1200">
                <a:solidFill>
                  <a:srgbClr val="000000"/>
                </a:solidFill>
                <a:latin typeface="Futura Condensed"/>
              </a:rPr>
              <a:t>http://scratch.mit.edu/studios/201437</a:t>
            </a:r>
            <a:endParaRPr/>
          </a:p>
        </p:txBody>
      </p:sp>
      <p:sp>
        <p:nvSpPr>
          <p:cNvPr id="246" name="CustomShape 7"/>
          <p:cNvSpPr/>
          <p:nvPr/>
        </p:nvSpPr>
        <p:spPr>
          <a:xfrm>
            <a:off x="4007880" y="28306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RESOURCES</a:t>
            </a:r>
            <a:endParaRPr/>
          </a:p>
        </p:txBody>
      </p:sp>
      <p:sp>
        <p:nvSpPr>
          <p:cNvPr id="247" name="Line 8"/>
          <p:cNvSpPr/>
          <p:nvPr/>
        </p:nvSpPr>
        <p:spPr>
          <a:xfrm flipV="1">
            <a:off x="4104720" y="3163320"/>
            <a:ext cx="3117240" cy="8640"/>
          </a:xfrm>
          <a:prstGeom prst="line">
            <a:avLst/>
          </a:prstGeom>
          <a:ln w="9360">
            <a:solidFill>
              <a:srgbClr val="000000"/>
            </a:solidFill>
            <a:round/>
          </a:ln>
        </p:spPr>
      </p:sp>
      <p:sp>
        <p:nvSpPr>
          <p:cNvPr id="248" name="CustomShape 9"/>
          <p:cNvSpPr/>
          <p:nvPr/>
        </p:nvSpPr>
        <p:spPr>
          <a:xfrm>
            <a:off x="4105080" y="5511240"/>
            <a:ext cx="3116520" cy="100188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Which advanced concept(s) did you choose to explore?</a:t>
            </a:r>
            <a:endParaRPr/>
          </a:p>
          <a:p>
            <a:pPr>
              <a:lnSpc>
                <a:spcPct val="100000"/>
              </a:lnSpc>
              <a:buFont typeface="Lucida Grande"/>
              <a:buChar char="+"/>
            </a:pPr>
            <a:r>
              <a:rPr lang="fr-FR" sz="1200">
                <a:solidFill>
                  <a:srgbClr val="000000"/>
                </a:solidFill>
                <a:latin typeface="Futura Condensed"/>
              </a:rPr>
              <a:t>What was your strategy for learning more about the concept(s) you selected?</a:t>
            </a:r>
            <a:endParaRPr/>
          </a:p>
        </p:txBody>
      </p:sp>
      <p:sp>
        <p:nvSpPr>
          <p:cNvPr id="249" name="CustomShape 10"/>
          <p:cNvSpPr/>
          <p:nvPr/>
        </p:nvSpPr>
        <p:spPr>
          <a:xfrm>
            <a:off x="4007880" y="501552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REFLECTION PROMPTS</a:t>
            </a:r>
            <a:endParaRPr/>
          </a:p>
        </p:txBody>
      </p:sp>
      <p:sp>
        <p:nvSpPr>
          <p:cNvPr id="250" name="Line 11"/>
          <p:cNvSpPr/>
          <p:nvPr/>
        </p:nvSpPr>
        <p:spPr>
          <a:xfrm flipV="1">
            <a:off x="4104720" y="5346360"/>
            <a:ext cx="3117240" cy="8280"/>
          </a:xfrm>
          <a:prstGeom prst="line">
            <a:avLst/>
          </a:prstGeom>
          <a:ln w="9360">
            <a:solidFill>
              <a:srgbClr val="000000"/>
            </a:solidFill>
            <a:round/>
          </a:ln>
        </p:spPr>
      </p:sp>
      <p:sp>
        <p:nvSpPr>
          <p:cNvPr id="251" name="CustomShape 12"/>
          <p:cNvSpPr/>
          <p:nvPr/>
        </p:nvSpPr>
        <p:spPr>
          <a:xfrm>
            <a:off x="4105080" y="6762240"/>
            <a:ext cx="3116520" cy="455040"/>
          </a:xfrm>
          <a:prstGeom prst="rect">
            <a:avLst/>
          </a:prstGeom>
          <a:noFill/>
          <a:ln cap="rnd" w="6480">
            <a:solidFill>
              <a:srgbClr val="000000"/>
            </a:solidFill>
            <a:custDash>
              <a:ds d="4900000000" sp="3675000000"/>
            </a:custDash>
            <a:round/>
          </a:ln>
        </p:spPr>
        <p:txBody>
          <a:bodyPr lIns="90000" rIns="90000" tIns="45000" bIns="45000"/>
          <a:p>
            <a:pPr>
              <a:lnSpc>
                <a:spcPct val="100000"/>
              </a:lnSpc>
              <a:buFont typeface="Lucida Grande"/>
              <a:buChar char="+"/>
            </a:pPr>
            <a:r>
              <a:rPr lang="fr-FR" sz="1200">
                <a:solidFill>
                  <a:srgbClr val="000000"/>
                </a:solidFill>
                <a:latin typeface="Futura Condensed"/>
              </a:rPr>
              <a:t>Do projects explore one or more of the advanced concept(s)?</a:t>
            </a:r>
            <a:endParaRPr/>
          </a:p>
        </p:txBody>
      </p:sp>
      <p:sp>
        <p:nvSpPr>
          <p:cNvPr id="252" name="CustomShape 13"/>
          <p:cNvSpPr/>
          <p:nvPr/>
        </p:nvSpPr>
        <p:spPr>
          <a:xfrm>
            <a:off x="4007880" y="62578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REVIEWING STUDENT WORK</a:t>
            </a:r>
            <a:endParaRPr/>
          </a:p>
        </p:txBody>
      </p:sp>
      <p:sp>
        <p:nvSpPr>
          <p:cNvPr id="253" name="Line 14"/>
          <p:cNvSpPr/>
          <p:nvPr/>
        </p:nvSpPr>
        <p:spPr>
          <a:xfrm flipV="1">
            <a:off x="4104720" y="6597000"/>
            <a:ext cx="3117240" cy="8640"/>
          </a:xfrm>
          <a:prstGeom prst="line">
            <a:avLst/>
          </a:prstGeom>
          <a:ln w="9360">
            <a:solidFill>
              <a:srgbClr val="000000"/>
            </a:solidFill>
            <a:round/>
          </a:ln>
        </p:spPr>
      </p:sp>
      <p:sp>
        <p:nvSpPr>
          <p:cNvPr id="254" name="CustomShape 15"/>
          <p:cNvSpPr/>
          <p:nvPr/>
        </p:nvSpPr>
        <p:spPr>
          <a:xfrm>
            <a:off x="2527920" y="1694520"/>
            <a:ext cx="1091520" cy="718920"/>
          </a:xfrm>
          <a:prstGeom prst="rect">
            <a:avLst/>
          </a:prstGeom>
          <a:noFill/>
          <a:ln>
            <a:noFill/>
          </a:ln>
        </p:spPr>
        <p:txBody>
          <a:bodyPr lIns="90000" rIns="90000" tIns="45000" bIns="45000"/>
          <a:p>
            <a:pPr>
              <a:lnSpc>
                <a:spcPct val="120000"/>
              </a:lnSpc>
            </a:pPr>
            <a:r>
              <a:rPr lang="fr-FR" sz="1000" baseline="-25000">
                <a:solidFill>
                  <a:srgbClr val="000000"/>
                </a:solidFill>
                <a:latin typeface="Futura Condensed"/>
              </a:rPr>
              <a:t>SUGGESTED TIME</a:t>
            </a:r>
            <a:endParaRPr/>
          </a:p>
          <a:p>
            <a:pPr>
              <a:lnSpc>
                <a:spcPct val="150000"/>
              </a:lnSpc>
            </a:pPr>
            <a:r>
              <a:rPr lang="fr-FR" sz="1000">
                <a:solidFill>
                  <a:srgbClr val="000000"/>
                </a:solidFill>
                <a:latin typeface="Futura Condensed"/>
              </a:rPr>
              <a:t>30–45 MINUTES</a:t>
            </a:r>
            <a:endParaRPr/>
          </a:p>
        </p:txBody>
      </p:sp>
      <p:pic>
        <p:nvPicPr>
          <p:cNvPr id="255" name="Picture 68" descr=""/>
          <p:cNvPicPr/>
          <p:nvPr/>
        </p:nvPicPr>
        <p:blipFill>
          <a:blip r:embed="rId1"/>
          <a:stretch>
            <a:fillRect/>
          </a:stretch>
        </p:blipFill>
        <p:spPr>
          <a:xfrm>
            <a:off x="2266560" y="1752480"/>
            <a:ext cx="328320" cy="328320"/>
          </a:xfrm>
          <a:prstGeom prst="rect">
            <a:avLst/>
          </a:prstGeom>
          <a:ln>
            <a:noFill/>
          </a:ln>
        </p:spPr>
      </p:pic>
      <p:sp>
        <p:nvSpPr>
          <p:cNvPr id="256" name="Line 16"/>
          <p:cNvSpPr/>
          <p:nvPr/>
        </p:nvSpPr>
        <p:spPr>
          <a:xfrm>
            <a:off x="3882960" y="794160"/>
            <a:ext cx="0" cy="1123200"/>
          </a:xfrm>
          <a:prstGeom prst="line">
            <a:avLst/>
          </a:prstGeom>
          <a:ln cap="rnd" w="3240">
            <a:solidFill>
              <a:srgbClr val="000000"/>
            </a:solidFill>
            <a:custDash>
              <a:ds d="4900000000" sp="3675000000"/>
            </a:custDash>
            <a:round/>
          </a:ln>
        </p:spPr>
      </p:sp>
      <p:sp>
        <p:nvSpPr>
          <p:cNvPr id="257" name="Line 17"/>
          <p:cNvSpPr/>
          <p:nvPr/>
        </p:nvSpPr>
        <p:spPr>
          <a:xfrm flipH="1">
            <a:off x="3661920" y="794520"/>
            <a:ext cx="221040" cy="0"/>
          </a:xfrm>
          <a:prstGeom prst="line">
            <a:avLst/>
          </a:prstGeom>
          <a:ln cap="rnd" w="3240">
            <a:solidFill>
              <a:srgbClr val="000000"/>
            </a:solidFill>
            <a:custDash>
              <a:ds d="4900000000" sp="3675000000"/>
            </a:custDash>
            <a:round/>
          </a:ln>
        </p:spPr>
      </p:sp>
      <p:sp>
        <p:nvSpPr>
          <p:cNvPr id="258" name="Line 18"/>
          <p:cNvSpPr/>
          <p:nvPr/>
        </p:nvSpPr>
        <p:spPr>
          <a:xfrm flipH="1">
            <a:off x="3661920" y="1912680"/>
            <a:ext cx="221040" cy="0"/>
          </a:xfrm>
          <a:prstGeom prst="line">
            <a:avLst/>
          </a:prstGeom>
          <a:ln cap="rnd" w="3240">
            <a:solidFill>
              <a:srgbClr val="000000"/>
            </a:solidFill>
            <a:custDash>
              <a:ds d="4900000000" sp="3675000000"/>
            </a:custDash>
            <a:round/>
            <a:tailEnd len="med" type="triangle" w="med"/>
          </a:ln>
        </p:spPr>
      </p:sp>
      <p:sp>
        <p:nvSpPr>
          <p:cNvPr id="259" name="Line 19"/>
          <p:cNvSpPr/>
          <p:nvPr/>
        </p:nvSpPr>
        <p:spPr>
          <a:xfrm>
            <a:off x="3882960" y="1342800"/>
            <a:ext cx="221040" cy="0"/>
          </a:xfrm>
          <a:prstGeom prst="line">
            <a:avLst/>
          </a:prstGeom>
          <a:ln cap="rnd" w="3240">
            <a:solidFill>
              <a:srgbClr val="000000"/>
            </a:solidFill>
            <a:custDash>
              <a:ds d="4900000000" sp="3675000000"/>
            </a:custDash>
            <a:round/>
            <a:tailEnd len="med" type="triangle" w="med"/>
          </a:ln>
        </p:spPr>
      </p:sp>
      <p:sp>
        <p:nvSpPr>
          <p:cNvPr id="260" name="CustomShape 20"/>
          <p:cNvSpPr/>
          <p:nvPr/>
        </p:nvSpPr>
        <p:spPr>
          <a:xfrm>
            <a:off x="457920" y="764208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a:t>
            </a:r>
            <a:endParaRPr/>
          </a:p>
        </p:txBody>
      </p:sp>
      <p:sp>
        <p:nvSpPr>
          <p:cNvPr id="261" name="Line 21"/>
          <p:cNvSpPr/>
          <p:nvPr/>
        </p:nvSpPr>
        <p:spPr>
          <a:xfrm flipV="1">
            <a:off x="550800" y="7968960"/>
            <a:ext cx="6671160" cy="14040"/>
          </a:xfrm>
          <a:prstGeom prst="line">
            <a:avLst/>
          </a:prstGeom>
          <a:ln w="9360">
            <a:solidFill>
              <a:srgbClr val="000000"/>
            </a:solidFill>
            <a:round/>
          </a:ln>
        </p:spPr>
      </p:sp>
      <p:sp>
        <p:nvSpPr>
          <p:cNvPr id="262" name="CustomShape 22"/>
          <p:cNvSpPr/>
          <p:nvPr/>
        </p:nvSpPr>
        <p:spPr>
          <a:xfrm>
            <a:off x="4007880" y="7630560"/>
            <a:ext cx="3306600" cy="333360"/>
          </a:xfrm>
          <a:prstGeom prst="rect">
            <a:avLst/>
          </a:prstGeom>
          <a:noFill/>
          <a:ln>
            <a:noFill/>
          </a:ln>
        </p:spPr>
        <p:txBody>
          <a:bodyPr lIns="90000" rIns="90000" tIns="45000" bIns="45000"/>
          <a:p>
            <a:pPr>
              <a:lnSpc>
                <a:spcPct val="100000"/>
              </a:lnSpc>
            </a:pPr>
            <a:r>
              <a:rPr lang="fr-FR" sz="1600">
                <a:solidFill>
                  <a:srgbClr val="000000"/>
                </a:solidFill>
                <a:latin typeface="Futura Condensed"/>
              </a:rPr>
              <a:t>NOTES TO SELF</a:t>
            </a:r>
            <a:endParaRPr/>
          </a:p>
        </p:txBody>
      </p:sp>
      <p:sp>
        <p:nvSpPr>
          <p:cNvPr id="263" name="Line 23"/>
          <p:cNvSpPr/>
          <p:nvPr/>
        </p:nvSpPr>
        <p:spPr>
          <a:xfrm>
            <a:off x="3856680" y="8086680"/>
            <a:ext cx="0" cy="1805760"/>
          </a:xfrm>
          <a:prstGeom prst="line">
            <a:avLst/>
          </a:prstGeom>
          <a:ln cap="rnd" w="6480">
            <a:solidFill>
              <a:srgbClr val="808080"/>
            </a:solidFill>
            <a:custDash>
              <a:ds d="4900000000" sp="3675000000"/>
            </a:custDash>
            <a:round/>
          </a:ln>
        </p:spPr>
      </p:sp>
      <p:sp>
        <p:nvSpPr>
          <p:cNvPr id="264" name="CustomShape 24"/>
          <p:cNvSpPr/>
          <p:nvPr/>
        </p:nvSpPr>
        <p:spPr>
          <a:xfrm>
            <a:off x="4105080" y="8217720"/>
            <a:ext cx="3108960" cy="1196640"/>
          </a:xfrm>
          <a:prstGeom prst="rect">
            <a:avLst/>
          </a:prstGeom>
          <a:noFill/>
          <a:ln w="6480">
            <a:noFill/>
          </a:ln>
        </p:spPr>
        <p:txBody>
          <a:bodyPr lIns="90000" rIns="90000" tIns="45000" bIns="45000"/>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a:p>
            <a:pPr>
              <a:lnSpc>
                <a:spcPct val="70000"/>
              </a:lnSpc>
            </a:pPr>
            <a:endParaRPr/>
          </a:p>
          <a:p>
            <a:pPr>
              <a:lnSpc>
                <a:spcPct val="70000"/>
              </a:lnSpc>
              <a:buFont typeface="Wingdings" charset="2"/>
              <a:buChar char=""/>
            </a:pPr>
            <a:r>
              <a:rPr lang="fr-FR" sz="1400">
                <a:solidFill>
                  <a:srgbClr val="000000"/>
                </a:solidFill>
                <a:latin typeface="Futura Condensed"/>
              </a:rPr>
              <a:t>  </a:t>
            </a:r>
            <a:endParaRPr/>
          </a:p>
        </p:txBody>
      </p:sp>
      <p:sp>
        <p:nvSpPr>
          <p:cNvPr id="265" name="Line 25"/>
          <p:cNvSpPr/>
          <p:nvPr/>
        </p:nvSpPr>
        <p:spPr>
          <a:xfrm flipH="1">
            <a:off x="4401000" y="8385840"/>
            <a:ext cx="2814840" cy="0"/>
          </a:xfrm>
          <a:prstGeom prst="line">
            <a:avLst/>
          </a:prstGeom>
          <a:ln cap="rnd" w="6480">
            <a:solidFill>
              <a:srgbClr val="000000"/>
            </a:solidFill>
            <a:custDash>
              <a:ds d="4900000000" sp="3675000000"/>
            </a:custDash>
            <a:round/>
          </a:ln>
        </p:spPr>
      </p:sp>
      <p:sp>
        <p:nvSpPr>
          <p:cNvPr id="266" name="Line 26"/>
          <p:cNvSpPr/>
          <p:nvPr/>
        </p:nvSpPr>
        <p:spPr>
          <a:xfrm flipH="1">
            <a:off x="4401000" y="8679240"/>
            <a:ext cx="2814840" cy="0"/>
          </a:xfrm>
          <a:prstGeom prst="line">
            <a:avLst/>
          </a:prstGeom>
          <a:ln cap="rnd" w="6480">
            <a:solidFill>
              <a:srgbClr val="000000"/>
            </a:solidFill>
            <a:custDash>
              <a:ds d="4900000000" sp="3675000000"/>
            </a:custDash>
            <a:round/>
          </a:ln>
        </p:spPr>
      </p:sp>
      <p:sp>
        <p:nvSpPr>
          <p:cNvPr id="267" name="Line 27"/>
          <p:cNvSpPr/>
          <p:nvPr/>
        </p:nvSpPr>
        <p:spPr>
          <a:xfrm flipH="1">
            <a:off x="4401000" y="8975520"/>
            <a:ext cx="2820960" cy="0"/>
          </a:xfrm>
          <a:prstGeom prst="line">
            <a:avLst/>
          </a:prstGeom>
          <a:ln cap="rnd" w="6480">
            <a:solidFill>
              <a:srgbClr val="000000"/>
            </a:solidFill>
            <a:custDash>
              <a:ds d="4900000000" sp="3675000000"/>
            </a:custDash>
            <a:round/>
          </a:ln>
        </p:spPr>
      </p:sp>
      <p:sp>
        <p:nvSpPr>
          <p:cNvPr id="268" name="Line 28"/>
          <p:cNvSpPr/>
          <p:nvPr/>
        </p:nvSpPr>
        <p:spPr>
          <a:xfrm flipH="1">
            <a:off x="4401000" y="9269280"/>
            <a:ext cx="2814840" cy="0"/>
          </a:xfrm>
          <a:prstGeom prst="line">
            <a:avLst/>
          </a:prstGeom>
          <a:ln cap="rnd" w="6480">
            <a:solidFill>
              <a:srgbClr val="000000"/>
            </a:solidFill>
            <a:custDash>
              <a:ds d="4900000000" sp="3675000000"/>
            </a:custDash>
            <a:round/>
          </a:ln>
        </p:spPr>
      </p:sp>
      <p:sp>
        <p:nvSpPr>
          <p:cNvPr id="269" name="CustomShape 29"/>
          <p:cNvSpPr/>
          <p:nvPr/>
        </p:nvSpPr>
        <p:spPr>
          <a:xfrm>
            <a:off x="551160" y="8142840"/>
            <a:ext cx="3230640" cy="1184400"/>
          </a:xfrm>
          <a:prstGeom prst="rect">
            <a:avLst/>
          </a:prstGeom>
          <a:noFill/>
          <a:ln w="6480">
            <a:noFill/>
          </a:ln>
        </p:spPr>
        <p:txBody>
          <a:bodyPr lIns="90000" rIns="90000" tIns="45000" bIns="45000"/>
          <a:p>
            <a:pPr>
              <a:lnSpc>
                <a:spcPct val="100000"/>
              </a:lnSpc>
              <a:buFont typeface="Lucida Grande"/>
              <a:buChar char="+"/>
            </a:pPr>
            <a:r>
              <a:rPr lang="fr-FR" sz="1200">
                <a:solidFill>
                  <a:srgbClr val="000000"/>
                </a:solidFill>
                <a:latin typeface="Futura Condensed"/>
              </a:rPr>
              <a:t>Students who want to explore the video sensing feature will require a computer with a webcam.</a:t>
            </a:r>
            <a:endParaRPr/>
          </a:p>
          <a:p>
            <a:pPr>
              <a:lnSpc>
                <a:spcPct val="100000"/>
              </a:lnSpc>
              <a:buFont typeface="Lucida Grande"/>
              <a:buChar char="+"/>
            </a:pPr>
            <a:r>
              <a:rPr lang="fr-FR" sz="1200">
                <a:solidFill>
                  <a:srgbClr val="000000"/>
                </a:solidFill>
                <a:latin typeface="Futura Condensed"/>
              </a:rPr>
              <a:t>Remind students that the backpack tool can be used to borrow and remix code from example projects. </a:t>
            </a:r>
            <a:endParaRPr/>
          </a:p>
        </p:txBody>
      </p:sp>
      <p:sp>
        <p:nvSpPr>
          <p:cNvPr id="270" name="CustomShape 30"/>
          <p:cNvSpPr/>
          <p:nvPr/>
        </p:nvSpPr>
        <p:spPr>
          <a:xfrm>
            <a:off x="142560" y="9519840"/>
            <a:ext cx="1812960" cy="534960"/>
          </a:xfrm>
          <a:prstGeom prst="rect">
            <a:avLst/>
          </a:prstGeom>
          <a:noFill/>
          <a:ln>
            <a:noFill/>
          </a:ln>
        </p:spPr>
        <p:txBody>
          <a:bodyPr lIns="90000" rIns="90000" tIns="45000" bIns="45000" anchor="ctr"/>
          <a:p>
            <a:pPr>
              <a:lnSpc>
                <a:spcPct val="100000"/>
              </a:lnSpc>
            </a:pPr>
            <a:r>
              <a:rPr lang="fr-FR" sz="1200">
                <a:solidFill>
                  <a:srgbClr val="8b8b8b"/>
                </a:solidFill>
                <a:latin typeface="Futura Condensed"/>
              </a:rPr>
              <a:t>96</a:t>
            </a:r>
            <a:endParaRPr/>
          </a:p>
        </p:txBody>
      </p:sp>
      <p:pic>
        <p:nvPicPr>
          <p:cNvPr id="271" name="Picture 52" descr=""/>
          <p:cNvPicPr/>
          <p:nvPr/>
        </p:nvPicPr>
        <p:blipFill>
          <a:blip r:embed="rId2"/>
          <a:stretch>
            <a:fillRect/>
          </a:stretch>
        </p:blipFill>
        <p:spPr>
          <a:xfrm>
            <a:off x="551160" y="0"/>
            <a:ext cx="493200" cy="2791080"/>
          </a:xfrm>
          <a:prstGeom prst="rect">
            <a:avLst/>
          </a:prstGeom>
          <a:ln>
            <a:noFill/>
          </a:ln>
        </p:spPr>
      </p:pic>
      <p:sp>
        <p:nvSpPr>
          <p:cNvPr id="272" name="CustomShape 31"/>
          <p:cNvSpPr/>
          <p:nvPr/>
        </p:nvSpPr>
        <p:spPr>
          <a:xfrm rot="5400000">
            <a:off x="-259920" y="970560"/>
            <a:ext cx="2110320" cy="820800"/>
          </a:xfrm>
          <a:prstGeom prst="rect">
            <a:avLst/>
          </a:prstGeom>
          <a:noFill/>
          <a:ln>
            <a:noFill/>
          </a:ln>
        </p:spPr>
        <p:txBody>
          <a:bodyPr lIns="45000" rIns="45000" tIns="90000" bIns="90000" anchor="ctr"/>
          <a:p>
            <a:pPr algn="r">
              <a:lnSpc>
                <a:spcPct val="100000"/>
              </a:lnSpc>
            </a:pPr>
            <a:r>
              <a:rPr lang="fr-FR" sz="2400">
                <a:solidFill>
                  <a:srgbClr val="ffffff"/>
                </a:solidFill>
                <a:latin typeface="Futura Condensed"/>
              </a:rPr>
              <a:t> </a:t>
            </a:r>
            <a:r>
              <a:rPr lang="fr-FR" sz="2400">
                <a:solidFill>
                  <a:srgbClr val="ffffff"/>
                </a:solidFill>
                <a:latin typeface="Futura Condensed"/>
              </a:rPr>
              <a:t>UNIT 5  ACTIVITY</a:t>
            </a:r>
            <a:endParaRPr/>
          </a:p>
        </p:txBody>
      </p:sp>
    </p:spTree>
  </p:cSld>
</p:sld>
</file>

<file path=ppt/slides/slide9.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a:xfrm>
          <a:off x="0" y="0"/>
          <a:ext cx="0" cy="0"/>
          <a:chOff x="0" y="0"/>
          <a:chExt cx="0" cy="0"/>
        </a:xfrm>
      </p:grpSpPr>
      <p:pic>
        <p:nvPicPr>
          <p:cNvPr id="273" name="Picture 1" descr=""/>
          <p:cNvPicPr/>
          <p:nvPr/>
        </p:nvPicPr>
        <p:blipFill>
          <a:blip r:embed="rId1"/>
          <a:stretch>
            <a:fillRect/>
          </a:stretch>
        </p:blipFill>
        <p:spPr>
          <a:xfrm>
            <a:off x="0" y="0"/>
            <a:ext cx="7771680" cy="10057680"/>
          </a:xfrm>
          <a:prstGeom prst="rect">
            <a:avLst/>
          </a:prstGeom>
          <a:ln>
            <a:noFill/>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